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73" r:id="rId5"/>
    <p:sldId id="265" r:id="rId6"/>
    <p:sldId id="264" r:id="rId7"/>
    <p:sldId id="274" r:id="rId8"/>
    <p:sldId id="268" r:id="rId9"/>
    <p:sldId id="271" r:id="rId10"/>
    <p:sldId id="272"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A"/>
    <a:srgbClr val="7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4221" autoAdjust="0"/>
  </p:normalViewPr>
  <p:slideViewPr>
    <p:cSldViewPr snapToGrid="0">
      <p:cViewPr varScale="1">
        <p:scale>
          <a:sx n="38" d="100"/>
          <a:sy n="38" d="100"/>
        </p:scale>
        <p:origin x="2414" y="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7.7.2021</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1" sz="1200">
                <a:effectLst/>
                <a:latin typeface="+mn-lt"/>
                <a:ea typeface="+mn-ea"/>
                <a:cs typeface="+mn-cs"/>
              </a:rPr>
              <a:t>Välkommen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1" sz="1200">
                <a:effectLst/>
                <a:latin typeface="+mn-lt"/>
                <a:ea typeface="+mn-ea"/>
                <a:cs typeface="+mn-cs"/>
              </a:rPr>
              <a:t>Presentationen eller delar av den kan användas vid behov under mötet vecka 12 och presentationen kan redigeras</a:t>
            </a:r>
            <a:r>
              <a:rPr lang="sv-FI" dirty="1" sz="1200">
                <a:effectLst/>
                <a:latin typeface="+mn-lt"/>
                <a:ea typeface="+mn-ea"/>
                <a:cs typeface="+mn-cs"/>
              </a:rPr>
              <a:t> </a:t>
            </a:r>
          </a:p>
        </p:txBody>
      </p:sp>
      <p:sp>
        <p:nvSpPr>
          <p:cNvPr id="4" name="Dian numeron paikkamerkki 3"/>
          <p:cNvSpPr>
            <a:spLocks noGrp="1"/>
          </p:cNvSpPr>
          <p:nvPr>
            <p:ph type="sldNum" sz="quarter" idx="5"/>
          </p:nvPr>
        </p:nvSpPr>
        <p:spPr/>
        <p:txBody>
          <a:bodyPr/>
          <a:lstStyle/>
          <a:p>
            <a:fld id="{D591307D-81D9-4C7B-B973-6E6C2C315379}" type="slidenum">
              <a:rPr lang="fi-FI" smtClean="0"/>
              <a:t>1</a:t>
            </a:fld>
          </a:p>
        </p:txBody>
      </p:sp>
    </p:spTree>
    <p:extLst>
      <p:ext uri="{BB962C8B-B14F-4D97-AF65-F5344CB8AC3E}">
        <p14:creationId xmlns:p14="http://schemas.microsoft.com/office/powerpoint/2010/main" val="321039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10</a:t>
            </a:fld>
          </a:p>
        </p:txBody>
      </p:sp>
    </p:spTree>
    <p:extLst>
      <p:ext uri="{BB962C8B-B14F-4D97-AF65-F5344CB8AC3E}">
        <p14:creationId xmlns:p14="http://schemas.microsoft.com/office/powerpoint/2010/main" val="236484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1" sz="1200">
                <a:solidFill>
                  <a:schemeClr val="tx1"/>
                </a:solidFill>
                <a:effectLst/>
                <a:latin typeface="+mn-lt"/>
                <a:ea typeface="+mn-ea"/>
                <a:cs typeface="+mn-cs"/>
              </a:rPr>
              <a:t>Presentation av mötets innehåll</a:t>
            </a:r>
            <a:r>
              <a:rPr lang="sv-FI" dirty="1" sz="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a:t>
            </a:fld>
          </a:p>
        </p:txBody>
      </p:sp>
    </p:spTree>
    <p:extLst>
      <p:ext uri="{BB962C8B-B14F-4D97-AF65-F5344CB8AC3E}">
        <p14:creationId xmlns:p14="http://schemas.microsoft.com/office/powerpoint/2010/main" val="22872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a:t>För att man ska tro på sina förmågor är det viktigt att lyfta fram de saker man har lyckats med.</a:t>
            </a:r>
            <a:r>
              <a:rPr lang="sv-FI" dirty="1"/>
              <a:t> </a:t>
            </a:r>
            <a:r>
              <a:rPr lang="sv-FI" dirty="1"/>
              <a:t>Vanligtvis lyfter människor fram sina misslyckanden, även när de upplever framgångar.</a:t>
            </a:r>
            <a:r>
              <a:rPr lang="sv-FI" dirty="1"/>
              <a:t> </a:t>
            </a:r>
            <a:r>
              <a:rPr lang="sv-FI" dirty="1"/>
              <a:t>Till exempel:</a:t>
            </a:r>
            <a:r>
              <a:rPr lang="sv-FI" dirty="1"/>
              <a:t> </a:t>
            </a:r>
            <a:r>
              <a:rPr lang="sv-FI" dirty="1"/>
              <a:t>Jag har motionerat mer, men jag äter fortfarande mycket godis.</a:t>
            </a:r>
            <a:r>
              <a:rPr lang="sv-FI" dirty="1"/>
              <a:t> </a:t>
            </a:r>
            <a:r>
              <a:rPr lang="sv-FI" dirty="1"/>
              <a:t>Här bör handledaren betona att framgångarna nämns separat och övriga ändringar i en annan mening.</a:t>
            </a:r>
            <a:r>
              <a:rPr lang="sv-FI" dirty="1"/>
              <a:t> </a:t>
            </a:r>
            <a:r>
              <a:rPr lang="sv-FI" dirty="1"/>
              <a:t>Jag har motionerat mer och äter fortfarande godis – meningen har redan ett annat budskap.</a:t>
            </a:r>
            <a:r>
              <a:rPr lang="sv-FI" dirty="1"/>
              <a:t> </a:t>
            </a:r>
            <a:r>
              <a:rPr lang="sv-FI" dirty="1"/>
              <a:t>Det betyder inte att man bara måste vara positiv, utan ska snarare framhäva att framgångar hjälper en vidare och inspirerar till förändring.</a:t>
            </a:r>
            <a:r>
              <a:rPr lang="sv-FI" dirty="1"/>
              <a:t> </a:t>
            </a:r>
            <a:r>
              <a:rPr lang="sv-FI" dirty="1"/>
              <a:t>Människor bär i allmänhet med sig sina misslyckanden och hinder automatiskt.</a:t>
            </a:r>
            <a:r>
              <a:rPr lang="sv-FI" dirty="1"/>
              <a:t> </a:t>
            </a:r>
          </a:p>
          <a:p>
            <a:endParaRPr lang="fi-FI" dirty="0"/>
          </a:p>
          <a:p>
            <a:r>
              <a:rPr lang="sv-FI" dirty="1"/>
              <a:t>Om någon har en känsla av att vara misslyckad i allting, lönar det sig att ställa tilläggsfrågor: har någon enstaka gång lyckats?</a:t>
            </a:r>
            <a:r>
              <a:rPr lang="sv-FI" dirty="1"/>
              <a:t> </a:t>
            </a:r>
            <a:r>
              <a:rPr lang="sv-FI" dirty="1"/>
              <a:t>Har man t.ex. ens en gång motionerat eller kunnat ändra sitt ätande eller gått och lagt sig i tid?</a:t>
            </a:r>
            <a:r>
              <a:rPr lang="sv-FI" dirty="1"/>
              <a:t> </a:t>
            </a:r>
            <a:r>
              <a:rPr lang="sv-FI" dirty="1"/>
              <a:t>Det är också bra att fundera på om planen har varit realistisk till att börja med och om misslyckande innebär att det ursprungliga målet var för stort.</a:t>
            </a:r>
            <a:r>
              <a:rPr lang="sv-FI" dirty="1"/>
              <a:t> </a:t>
            </a:r>
          </a:p>
          <a:p>
            <a:endParaRPr lang="fi-FI" dirty="0"/>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3</a:t>
            </a:fld>
          </a:p>
        </p:txBody>
      </p:sp>
    </p:spTree>
    <p:extLst>
      <p:ext uri="{BB962C8B-B14F-4D97-AF65-F5344CB8AC3E}">
        <p14:creationId xmlns:p14="http://schemas.microsoft.com/office/powerpoint/2010/main" val="336287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4</a:t>
            </a:fld>
          </a:p>
        </p:txBody>
      </p:sp>
    </p:spTree>
    <p:extLst>
      <p:ext uri="{BB962C8B-B14F-4D97-AF65-F5344CB8AC3E}">
        <p14:creationId xmlns:p14="http://schemas.microsoft.com/office/powerpoint/2010/main" val="182069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sz="1200">
                <a:solidFill>
                  <a:schemeClr val="tx1"/>
                </a:solidFill>
                <a:effectLst/>
                <a:latin typeface="+mn-lt"/>
                <a:ea typeface="+mn-ea"/>
                <a:cs typeface="+mn-cs"/>
              </a:rPr>
              <a:t>Med hjälp av övningen strävar man först efter att se den andras tankefällor och verksamhetsmodeller som är skadliga och som kan leda till förändring om de observeras.</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Det är i allmänhet lättare för människor att först identifiera beteendemodeller hos andra, och på så sätt kan man börja upptäcka liknande eller andra verksamhetsmodeller som man kan ändra på i sitt eget liv.</a:t>
            </a:r>
            <a:r>
              <a:rPr lang="sv-FI" dirty="1" sz="120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En vanlig utmaning för viktkontrollen är tidsbrist.</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Resurserna kan också gå åt annat än att ta hand om sig själv.</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Övningen synliggör den vanliga utmaningen och när övningen avvecklas lyfts den fram (eller om den inte gör det, kan handledaren lyfta fram den)</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Om deltagaren är pensionär eller utanför arbetslivet, kan denna övning omformuleras så att även andra än de som är i arbetslivet drar nytta av den.</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Å andra sidan gör det ingenting om man inte helt identifierar sig med livssituationen.</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Syftet är att lyfta fram viktiga saker som påverkar viktkontrollen.</a:t>
            </a:r>
            <a:r>
              <a:rPr lang="sv-FI" dirty="1" sz="120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Vilka tankefällor identifierar du hos personen i berättelsen?</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Vilka skadliga verksamhetsmodeller identifierar du?</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 Det centrala är att värdesätta sig själv, träna beslutsamhet så att alla resurser inte går åt att arbeta eller ta hand om andra</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 Bantning, lönar det sig att börja med en diet eller hur skulle det vara med en livsstilsförändring</a:t>
            </a:r>
          </a:p>
          <a:p>
            <a:r>
              <a:rPr lang="sv-FI" dirty="1" sz="1200">
                <a:solidFill>
                  <a:schemeClr val="tx1"/>
                </a:solidFill>
                <a:effectLst/>
                <a:latin typeface="+mn-lt"/>
                <a:ea typeface="+mn-ea"/>
                <a:cs typeface="+mn-cs"/>
              </a:rPr>
              <a:t>- Brådska -&gt; tidsanvändning, kan jag påverka och vad kan jag påverka</a:t>
            </a:r>
          </a:p>
          <a:p>
            <a:r>
              <a:rPr lang="sv-FI" dirty="1" sz="1200">
                <a:solidFill>
                  <a:schemeClr val="tx1"/>
                </a:solidFill>
                <a:effectLst/>
                <a:latin typeface="+mn-lt"/>
                <a:ea typeface="+mn-ea"/>
                <a:cs typeface="+mn-cs"/>
              </a:rPr>
              <a:t>- För mycket arbete -&gt; att glömma bort sig själv, här är det bra att minnas att hos vissa går arbetet eller till exempel att ta hand om andra före det egna välbefinnandet</a:t>
            </a:r>
          </a:p>
          <a:p>
            <a:r>
              <a:rPr lang="sv-FI" dirty="1" sz="1200">
                <a:solidFill>
                  <a:schemeClr val="tx1"/>
                </a:solidFill>
                <a:effectLst/>
                <a:latin typeface="+mn-lt"/>
                <a:ea typeface="+mn-ea"/>
                <a:cs typeface="+mn-cs"/>
              </a:rPr>
              <a:t>- Tid med ens partner eller andra viktiga personer</a:t>
            </a:r>
          </a:p>
          <a:p>
            <a:r>
              <a:rPr lang="sv-FI" dirty="1" sz="1200">
                <a:solidFill>
                  <a:schemeClr val="tx1"/>
                </a:solidFill>
                <a:effectLst/>
                <a:latin typeface="+mn-lt"/>
                <a:ea typeface="+mn-ea"/>
                <a:cs typeface="+mn-cs"/>
              </a:rPr>
              <a:t>- Otillräckligt ätande -&gt; många saker skulle vara bättre om man åt gott och tillräckligt</a:t>
            </a:r>
          </a:p>
          <a:p>
            <a:r>
              <a:rPr lang="sv-FI" dirty="1" sz="1200">
                <a:solidFill>
                  <a:schemeClr val="tx1"/>
                </a:solidFill>
                <a:effectLst/>
                <a:latin typeface="+mn-lt"/>
                <a:ea typeface="+mn-ea"/>
                <a:cs typeface="+mn-cs"/>
              </a:rPr>
              <a:t>- Känslomässigt ätande-&gt; vilka metoder utöver precisionsätande, har man även kontakt med ens partner och gemensam tid</a:t>
            </a:r>
          </a:p>
          <a:p>
            <a:r>
              <a:rPr lang="sv-FI" dirty="1" sz="1200">
                <a:solidFill>
                  <a:schemeClr val="tx1"/>
                </a:solidFill>
                <a:effectLst/>
                <a:latin typeface="+mn-lt"/>
                <a:ea typeface="+mn-ea"/>
                <a:cs typeface="+mn-cs"/>
              </a:rPr>
              <a:t>- Rädsla för insjuknande -&gt; hur kan man kanalisera det man gör och inte lamslås</a:t>
            </a:r>
          </a:p>
          <a:p>
            <a:r>
              <a:rPr lang="sv-FI" dirty="1" sz="1200">
                <a:solidFill>
                  <a:schemeClr val="tx1"/>
                </a:solidFill>
                <a:effectLst/>
                <a:latin typeface="+mn-lt"/>
                <a:ea typeface="+mn-ea"/>
                <a:cs typeface="+mn-cs"/>
              </a:rPr>
              <a:t>- Motionens betydelse: välbefinnande, glädje och funktionsförmåga</a:t>
            </a:r>
          </a:p>
          <a:p>
            <a:r>
              <a:rPr lang="sv-FI" dirty="1" sz="1200">
                <a:solidFill>
                  <a:schemeClr val="tx1"/>
                </a:solidFill>
                <a:effectLst/>
                <a:latin typeface="+mn-lt"/>
                <a:ea typeface="+mn-ea"/>
                <a:cs typeface="+mn-cs"/>
              </a:rPr>
              <a:t>- Sömnens betydelse, hur kan man få mera</a:t>
            </a:r>
          </a:p>
          <a:p>
            <a:r>
              <a:rPr lang="sv-FI" dirty="1" sz="1200">
                <a:solidFill>
                  <a:schemeClr val="tx1"/>
                </a:solidFill>
                <a:effectLst/>
                <a:latin typeface="+mn-lt"/>
                <a:ea typeface="+mn-ea"/>
                <a:cs typeface="+mn-cs"/>
              </a:rPr>
              <a:t>- Lågt humör och allt det beror på, hur kan man förbättra det (mat, vila, rörelse)</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Fortsatt diskussion om begränsade resurser och vad man kan göra fortsätter i anteckningarna på följande diabild</a:t>
            </a:r>
            <a:r>
              <a:rPr lang="sv-FI" dirty="1" sz="1200">
                <a:solidFill>
                  <a:schemeClr val="tx1"/>
                </a:solidFill>
                <a:effectLst/>
                <a:latin typeface="+mn-lt"/>
                <a:ea typeface="+mn-ea"/>
                <a:cs typeface="+mn-cs"/>
              </a:rPr>
              <a:t> </a:t>
            </a:r>
          </a:p>
        </p:txBody>
      </p:sp>
      <p:sp>
        <p:nvSpPr>
          <p:cNvPr id="4" name="Dian numeron paikkamerkki 3"/>
          <p:cNvSpPr>
            <a:spLocks noGrp="1"/>
          </p:cNvSpPr>
          <p:nvPr>
            <p:ph type="sldNum" sz="quarter" idx="5"/>
          </p:nvPr>
        </p:nvSpPr>
        <p:spPr/>
        <p:txBody>
          <a:bodyPr/>
          <a:lstStyle/>
          <a:p>
            <a:fld id="{D591307D-81D9-4C7B-B973-6E6C2C315379}" type="slidenum">
              <a:rPr lang="fi-FI" smtClean="0"/>
              <a:t>5</a:t>
            </a:fld>
          </a:p>
        </p:txBody>
      </p:sp>
    </p:spTree>
    <p:extLst>
      <p:ext uri="{BB962C8B-B14F-4D97-AF65-F5344CB8AC3E}">
        <p14:creationId xmlns:p14="http://schemas.microsoft.com/office/powerpoint/2010/main" val="111686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sz="1200">
                <a:solidFill>
                  <a:schemeClr val="tx1"/>
                </a:solidFill>
                <a:effectLst/>
                <a:latin typeface="+mn-lt"/>
                <a:ea typeface="+mn-ea"/>
                <a:cs typeface="+mn-cs"/>
              </a:rPr>
              <a:t>Fortsatt diskussion:</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Hur syns det i ditt liv att tiden är begränsad och att det inte finns oändligt med resurser, och hur kan man identifiera sig med detta?</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Även om det egna livet inte helt motsvarar berättelsen, vilka är de saker i det egna livet som orsakar virrvarr eller en situation där man inte har tid eller resurser för sitt välbefinnande?</a:t>
            </a:r>
          </a:p>
          <a:p>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Hur kunde man ändra på det?</a:t>
            </a:r>
          </a:p>
        </p:txBody>
      </p:sp>
      <p:sp>
        <p:nvSpPr>
          <p:cNvPr id="4" name="Dian numeron paikkamerkki 3"/>
          <p:cNvSpPr>
            <a:spLocks noGrp="1"/>
          </p:cNvSpPr>
          <p:nvPr>
            <p:ph type="sldNum" sz="quarter" idx="5"/>
          </p:nvPr>
        </p:nvSpPr>
        <p:spPr/>
        <p:txBody>
          <a:bodyPr/>
          <a:lstStyle/>
          <a:p>
            <a:fld id="{D591307D-81D9-4C7B-B973-6E6C2C315379}" type="slidenum">
              <a:rPr lang="fi-FI" smtClean="0"/>
              <a:t>6</a:t>
            </a:fld>
          </a:p>
        </p:txBody>
      </p:sp>
    </p:spTree>
    <p:extLst>
      <p:ext uri="{BB962C8B-B14F-4D97-AF65-F5344CB8AC3E}">
        <p14:creationId xmlns:p14="http://schemas.microsoft.com/office/powerpoint/2010/main" val="69226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sz="1200">
                <a:solidFill>
                  <a:schemeClr val="tx1"/>
                </a:solidFill>
                <a:effectLst/>
                <a:latin typeface="+mn-lt"/>
                <a:ea typeface="+mn-ea"/>
                <a:cs typeface="+mn-cs"/>
              </a:rPr>
              <a:t>Denna del kan göras som en diskussion eller övning så att var och en funderar på sina egna resurser först och delar med sig sedan.</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Det beror lite på gruppen vilket som fungerar bättre.</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Det lönar sig att samla ihop insikter på blocket, men om man inte vill ägna mycket tid åt det räcker det med en diskussion</a:t>
            </a:r>
          </a:p>
          <a:p>
            <a:r>
              <a:rPr lang="sv-FI" dirty="1" sz="1200">
                <a:solidFill>
                  <a:schemeClr val="tx1"/>
                </a:solidFill>
                <a:effectLst/>
                <a:latin typeface="+mn-lt"/>
                <a:ea typeface="+mn-ea"/>
                <a:cs typeface="+mn-cs"/>
              </a:rPr>
              <a:t>Reservera 10–20 min tid</a:t>
            </a:r>
          </a:p>
          <a:p>
            <a:endParaRPr lang="fi-FI" dirty="0">
              <a:sym typeface="Wingdings" pitchFamily="2" charset="2"/>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7</a:t>
            </a:fld>
          </a:p>
        </p:txBody>
      </p:sp>
    </p:spTree>
    <p:extLst>
      <p:ext uri="{BB962C8B-B14F-4D97-AF65-F5344CB8AC3E}">
        <p14:creationId xmlns:p14="http://schemas.microsoft.com/office/powerpoint/2010/main" val="132140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sz="1200">
                <a:solidFill>
                  <a:schemeClr val="tx1"/>
                </a:solidFill>
                <a:effectLst/>
                <a:latin typeface="+mn-lt"/>
                <a:ea typeface="+mn-ea"/>
                <a:cs typeface="+mn-cs"/>
              </a:rPr>
              <a:t>Att identifiera tankar och känslor är det första steget mot förnuftig kontroll över ätandet.</a:t>
            </a:r>
            <a:r>
              <a:rPr lang="sv-FI" dirty="1" sz="120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Det lönar sig inte att vara rädd för sina känslor, det betyder naturligtvis inte att man ”ropar” alla sina känslor utan hämningar, men det är viktigt att kunna känna alla grundläggande känslor, såsom sorg, ilska, rädsla och glädje.</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Om man trycker ner eller undviker någon känsla, till exempel genom att äta, brukar det i allmänhet slå slint.</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Känslan är en fysisk känning i kroppen, så det kan vara bra att öva på att identifiera känslor genom att observera vad som händer i kroppen och stanna upp vid känslan.</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Ibland innebär det att man stannar upp vid sitt begär och märker att det styrs av känslor.</a:t>
            </a:r>
            <a:r>
              <a:rPr lang="sv-FI" dirty="1" sz="120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Om man inte är van vid att känna eller reglera sina känslor, är det möjligt att lösningen länge har varit att äta.</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När man inser detta kan man börja öva på att identifiera sina känslor och reglera dem på ett annat sätt eller inse att man inte alltid behöver göra något åt känslorna, utan bara vara och märka att känslan förändras.</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Känslan varar i 90 sekunder, inte längre än det, men genom våra tankar kan vi upprätthålla eller återuppliva känslan, men den känslomässiga upplevelsen är sist och slutligen kort, och det kan också hjälpa en att vara med sina känslor.</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Känslorna förändras alltid, byts ut och förlorar sin kraft, tills de återvänder.</a:t>
            </a:r>
            <a:r>
              <a:rPr lang="sv-FI" dirty="1" sz="120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Tankar är bara tankar, inte sanning.</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Vi kan låta bli att göra </a:t>
            </a:r>
            <a:r>
              <a:rPr lang="sv-FI" dirty="1" sz="1200">
                <a:solidFill>
                  <a:schemeClr val="tx1"/>
                </a:solidFill>
                <a:effectLst/>
                <a:latin typeface="Verdana" panose="020B0604030504040204" pitchFamily="34" charset="0"/>
                <a:ea typeface="Verdana" panose="020B0604030504040204" pitchFamily="34" charset="0"/>
                <a:cs typeface="+mn-cs"/>
              </a:rPr>
              <a:t>det som</a:t>
            </a:r>
            <a:r>
              <a:rPr lang="sv-FI" dirty="1" sz="1200">
                <a:solidFill>
                  <a:schemeClr val="tx1"/>
                </a:solidFill>
                <a:effectLst/>
                <a:latin typeface="+mn-lt"/>
                <a:ea typeface="+mn-ea"/>
                <a:cs typeface="+mn-cs"/>
              </a:rPr>
              <a:t> tankarna säger – det är inte ens svårt.</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Vi gör det hela tiden i vårt liv: vi vaknar till jobbet när vi vill sova, arbetar fast vi är trötta, tar hand om våra barn, våra husdjur och vårt hem, även om vi inte alltid känner för det.</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Det viktigaste är att förstå att en tanke inte är sanning och att vi kan bestämma vilken tanke vi genomför.</a:t>
            </a:r>
            <a:r>
              <a:rPr lang="sv-FI" dirty="1" sz="120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Detta är en grundläggande fas – förstås skulle det vara bra att reglera sina känslor, lära sig att identifiera tankefällor (övertygelser som inte är sanna), den inre rösten, osv. I handledningssituationer kan det också komma på tal att dessa enkla övningar inte hjälper, och då kan man säga att de säkert inte hjälper som sådana, och garanterat inte om man inte övar.</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Psykiska färdigheter är som andra färdigheter – man blir bättre när man övar.</a:t>
            </a:r>
          </a:p>
          <a:p>
            <a:endParaRPr lang="fi-FI" sz="1200" kern="1200" dirty="0">
              <a:solidFill>
                <a:schemeClr val="tx1"/>
              </a:solidFill>
              <a:effectLst/>
              <a:latin typeface="+mn-lt"/>
              <a:ea typeface="+mn-ea"/>
              <a:cs typeface="+mn-cs"/>
            </a:endParaRPr>
          </a:p>
          <a:p>
            <a:r>
              <a:rPr lang="sv-FI" dirty="1" sz="1200">
                <a:solidFill>
                  <a:schemeClr val="tx1"/>
                </a:solidFill>
                <a:effectLst/>
                <a:latin typeface="+mn-lt"/>
                <a:ea typeface="+mn-ea"/>
                <a:cs typeface="+mn-cs"/>
              </a:rPr>
              <a:t>Lyssna på övningarna bakom länken.</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Alternativt kan handledaren också läsa upp övningarna.</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Övningarna för saken konkret till känslorna och tankarna.</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Efter övningen kan ni dela med er av era tankar och erfarenheter av övningarna.</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Handledaren kan uppmuntra dig att pröva även andra övningar på webbplatsen Oivamieli.</a:t>
            </a:r>
          </a:p>
          <a:p>
            <a:endParaRPr lang="fi-FI" sz="1200" kern="1200" dirty="0">
              <a:solidFill>
                <a:schemeClr val="tx1"/>
              </a:solidFill>
              <a:effectLst/>
              <a:latin typeface="+mn-lt"/>
              <a:ea typeface="+mn-ea"/>
              <a:cs typeface="+mn-cs"/>
            </a:endParaRPr>
          </a:p>
          <a:p>
            <a:r>
              <a:rPr lang="sv-FI" dirty="1" b="1" sz="1200">
                <a:solidFill>
                  <a:schemeClr val="tx1"/>
                </a:solidFill>
                <a:effectLst/>
                <a:latin typeface="+mn-lt"/>
                <a:ea typeface="+mn-ea"/>
                <a:cs typeface="+mn-cs"/>
              </a:rPr>
              <a:t>Passagerare i bussen </a:t>
            </a:r>
            <a:r>
              <a:rPr lang="sv-FI" dirty="1" sz="1200">
                <a:solidFill>
                  <a:schemeClr val="tx1"/>
                </a:solidFill>
                <a:effectLst/>
                <a:latin typeface="+mn-lt"/>
                <a:ea typeface="+mn-ea"/>
                <a:cs typeface="+mn-cs"/>
              </a:rPr>
              <a:t>hjälper dig att ta lite avstånd från dina tankar, komma ihåg att man inte kan bli av med dem, men att man inte heller alltid bör lyda dem.</a:t>
            </a:r>
            <a:r>
              <a:rPr lang="sv-FI" dirty="1" sz="120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sv-FI" dirty="1" b="1" sz="1200">
                <a:solidFill>
                  <a:schemeClr val="tx1"/>
                </a:solidFill>
                <a:effectLst/>
                <a:latin typeface="+mn-lt"/>
                <a:ea typeface="+mn-ea"/>
                <a:cs typeface="+mn-cs"/>
              </a:rPr>
              <a:t>Att sitta medvetet, en övning för att stanna upp</a:t>
            </a:r>
            <a:r>
              <a:rPr lang="sv-FI" dirty="1" sz="1200">
                <a:solidFill>
                  <a:schemeClr val="tx1"/>
                </a:solidFill>
                <a:effectLst/>
                <a:latin typeface="+mn-lt"/>
                <a:ea typeface="+mn-ea"/>
                <a:cs typeface="+mn-cs"/>
              </a:rPr>
              <a:t>: medvetet sittande hjälper en att stanna upp vid sina känslor och identifiera sitt tänkande och sin inre röst.</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Det är viktigt att känna och å andra sidan också vara med sina känslor, och inte genast försöka reglera dem med t.ex. mat eller något annat.</a:t>
            </a:r>
            <a:r>
              <a:rPr lang="sv-FI" dirty="1" sz="120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sv-FI" dirty="1" b="1" sz="1200">
                <a:solidFill>
                  <a:schemeClr val="tx1"/>
                </a:solidFill>
                <a:effectLst/>
                <a:latin typeface="+mn-lt"/>
                <a:ea typeface="+mn-ea"/>
                <a:cs typeface="+mn-cs"/>
              </a:rPr>
              <a:t>Observatören </a:t>
            </a:r>
            <a:r>
              <a:rPr lang="sv-FI" dirty="1" sz="1200">
                <a:solidFill>
                  <a:schemeClr val="tx1"/>
                </a:solidFill>
                <a:effectLst/>
                <a:latin typeface="+mn-lt"/>
                <a:ea typeface="+mn-ea"/>
                <a:cs typeface="+mn-cs"/>
              </a:rPr>
              <a:t>är en mycket viktig övning för att observera sina känslor och inse att vi inte är ett med våra tankar och känslor.</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Det här är också den mest krävande övningen och jag rekommenderar att göra den om den är bekant och tydlig för handledaren.</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Det lönar sig att reservera tillräckligt med tid för att göra åtminstone en övning tillsammans, gärna flera, och uppmuntra till att öva mer.</a:t>
            </a:r>
            <a:r>
              <a:rPr lang="sv-FI" dirty="1" sz="1200">
                <a:solidFill>
                  <a:schemeClr val="tx1"/>
                </a:solidFill>
                <a:effectLst/>
                <a:latin typeface="+mn-lt"/>
                <a:ea typeface="+mn-ea"/>
                <a:cs typeface="+mn-cs"/>
              </a:rPr>
              <a:t> </a:t>
            </a:r>
          </a:p>
        </p:txBody>
      </p:sp>
      <p:sp>
        <p:nvSpPr>
          <p:cNvPr id="4" name="Dian numeron paikkamerkki 3"/>
          <p:cNvSpPr>
            <a:spLocks noGrp="1"/>
          </p:cNvSpPr>
          <p:nvPr>
            <p:ph type="sldNum" sz="quarter" idx="5"/>
          </p:nvPr>
        </p:nvSpPr>
        <p:spPr/>
        <p:txBody>
          <a:bodyPr/>
          <a:lstStyle/>
          <a:p>
            <a:fld id="{D591307D-81D9-4C7B-B973-6E6C2C315379}" type="slidenum">
              <a:rPr lang="fi-FI" smtClean="0"/>
              <a:t>8</a:t>
            </a:fld>
          </a:p>
        </p:txBody>
      </p:sp>
    </p:spTree>
    <p:extLst>
      <p:ext uri="{BB962C8B-B14F-4D97-AF65-F5344CB8AC3E}">
        <p14:creationId xmlns:p14="http://schemas.microsoft.com/office/powerpoint/2010/main" val="149050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a:t>Ni kan komma överens om mellanmöten inom ramen för resurserna och eventuella behov före årets möte</a:t>
            </a:r>
          </a:p>
        </p:txBody>
      </p:sp>
      <p:sp>
        <p:nvSpPr>
          <p:cNvPr id="4" name="Dian numeron paikkamerkki 3"/>
          <p:cNvSpPr>
            <a:spLocks noGrp="1"/>
          </p:cNvSpPr>
          <p:nvPr>
            <p:ph type="sldNum" sz="quarter" idx="5"/>
          </p:nvPr>
        </p:nvSpPr>
        <p:spPr/>
        <p:txBody>
          <a:bodyPr/>
          <a:lstStyle/>
          <a:p>
            <a:fld id="{D591307D-81D9-4C7B-B973-6E6C2C315379}" type="slidenum">
              <a:rPr lang="fi-FI" smtClean="0"/>
              <a:t>9</a:t>
            </a:fld>
          </a:p>
        </p:txBody>
      </p:sp>
    </p:spTree>
    <p:extLst>
      <p:ext uri="{BB962C8B-B14F-4D97-AF65-F5344CB8AC3E}">
        <p14:creationId xmlns:p14="http://schemas.microsoft.com/office/powerpoint/2010/main" val="105155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7.7.2021</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3.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7.xml" /><Relationship Id="rId4" Type="http://schemas.openxmlformats.org/officeDocument/2006/relationships/image" Target="../media/image2.jpg" /></Relationships>
</file>

<file path=ppt/slides/_rels/slide4.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7.xml" /><Relationship Id="rId4" Type="http://schemas.openxmlformats.org/officeDocument/2006/relationships/image" Target="../media/image3.jpg" /></Relationships>
</file>

<file path=ppt/slides/_rels/slide5.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6.xml.rels>&#65279;<?xml version="1.0" encoding="utf-8" standalone="yes"?><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6.xml" /><Relationship Id="rId1" Type="http://schemas.openxmlformats.org/officeDocument/2006/relationships/slideLayout" Target="../slideLayouts/slideLayout7.xml" /><Relationship Id="rId4" Type="http://schemas.openxmlformats.org/officeDocument/2006/relationships/image" Target="../media/image1.png" /></Relationships>
</file>

<file path=ppt/slides/_rels/slide7.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8.xml" /><Relationship Id="rId1" Type="http://schemas.openxmlformats.org/officeDocument/2006/relationships/slideLayout" Target="../slideLayouts/slideLayout7.xml" /><Relationship Id="rId6" Type="http://schemas.openxmlformats.org/officeDocument/2006/relationships/hyperlink" Target="https://oivamieli.fi/sv/observatoren.php" TargetMode="External" /><Relationship Id="rId5" Type="http://schemas.openxmlformats.org/officeDocument/2006/relationships/hyperlink" Target="https://oivamieli.fi/sv/att_sitta_medvetet.php" TargetMode="External" /><Relationship Id="rId4" Type="http://schemas.openxmlformats.org/officeDocument/2006/relationships/hyperlink" Target="https://oivamieli.fi/matkustajat_bussissa.php" TargetMode="External" /></Relationships>
</file>

<file path=ppt/slides/_rels/slide9.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FC86BB0-8349-45A1-AF78-2E99A4BFE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11" y="722153"/>
            <a:ext cx="5714869" cy="2296255"/>
          </a:xfrm>
          <a:prstGeom prst="rect">
            <a:avLst/>
          </a:prstGeom>
        </p:spPr>
      </p:pic>
      <p:sp>
        <p:nvSpPr>
          <p:cNvPr id="3" name="Tekstiruutu 2">
            <a:extLst>
              <a:ext uri="{FF2B5EF4-FFF2-40B4-BE49-F238E27FC236}">
                <a16:creationId xmlns:a16="http://schemas.microsoft.com/office/drawing/2014/main" id="{5F889F61-2F2E-4A87-A2B7-5C82CC11CA07}"/>
              </a:ext>
            </a:extLst>
          </p:cNvPr>
          <p:cNvSpPr txBox="1"/>
          <p:nvPr/>
        </p:nvSpPr>
        <p:spPr>
          <a:xfrm>
            <a:off x="3703224" y="3018408"/>
            <a:ext cx="2805344" cy="338554"/>
          </a:xfrm>
          <a:prstGeom prst="rect">
            <a:avLst/>
          </a:prstGeom>
          <a:noFill/>
        </p:spPr>
        <p:txBody>
          <a:bodyPr wrap="square" rtlCol="0">
            <a:spAutoFit/>
          </a:bodyPr>
          <a:lstStyle/>
          <a:p>
            <a:r>
              <a:rPr lang="sv-FI" dirty="1" sz="1600">
                <a:solidFill>
                  <a:srgbClr val="ED1B2E"/>
                </a:solidFill>
                <a:latin typeface="Verdana" panose="020B0604030504040204" pitchFamily="34" charset="0"/>
                <a:ea typeface="Verdana" panose="020B0604030504040204" pitchFamily="34" charset="0"/>
              </a:rPr>
              <a:t>Satakunnan Sydänpiiri ry</a:t>
            </a:r>
          </a:p>
        </p:txBody>
      </p:sp>
      <p:sp>
        <p:nvSpPr>
          <p:cNvPr id="4" name="Suorakulmio 3">
            <a:extLst>
              <a:ext uri="{FF2B5EF4-FFF2-40B4-BE49-F238E27FC236}">
                <a16:creationId xmlns:a16="http://schemas.microsoft.com/office/drawing/2014/main" id="{30B0D2C3-F189-400D-B04B-B8280233410D}"/>
              </a:ext>
            </a:extLst>
          </p:cNvPr>
          <p:cNvSpPr/>
          <p:nvPr/>
        </p:nvSpPr>
        <p:spPr>
          <a:xfrm>
            <a:off x="0" y="4495626"/>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1" sz="3600">
                <a:solidFill>
                  <a:schemeClr val="bg1"/>
                </a:solidFill>
                <a:latin typeface="Verdana" panose="020B0604030504040204" pitchFamily="34" charset="0"/>
                <a:ea typeface="Verdana" panose="020B0604030504040204" pitchFamily="34" charset="0"/>
              </a:rPr>
              <a:t>Välkommen till 12-veckorsmötet!</a:t>
            </a:r>
          </a:p>
        </p:txBody>
      </p:sp>
    </p:spTree>
    <p:extLst>
      <p:ext uri="{BB962C8B-B14F-4D97-AF65-F5344CB8AC3E}">
        <p14:creationId xmlns:p14="http://schemas.microsoft.com/office/powerpoint/2010/main" val="311041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i 13">
            <a:extLst>
              <a:ext uri="{FF2B5EF4-FFF2-40B4-BE49-F238E27FC236}">
                <a16:creationId xmlns:a16="http://schemas.microsoft.com/office/drawing/2014/main" id="{A082B905-1072-4682-A1D4-C5A377A6F90C}"/>
              </a:ext>
            </a:extLst>
          </p:cNvPr>
          <p:cNvSpPr/>
          <p:nvPr/>
        </p:nvSpPr>
        <p:spPr>
          <a:xfrm>
            <a:off x="2639566" y="149086"/>
            <a:ext cx="6680752" cy="6390861"/>
          </a:xfrm>
          <a:prstGeom prst="ellipse">
            <a:avLst/>
          </a:prstGeom>
          <a:solidFill>
            <a:srgbClr val="007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5" name="Tekstiruutu 4">
            <a:extLst>
              <a:ext uri="{FF2B5EF4-FFF2-40B4-BE49-F238E27FC236}">
                <a16:creationId xmlns:a16="http://schemas.microsoft.com/office/drawing/2014/main" id="{63306BD8-0D8E-4F9F-B9F8-57FB27C09619}"/>
              </a:ext>
            </a:extLst>
          </p:cNvPr>
          <p:cNvSpPr txBox="1"/>
          <p:nvPr/>
        </p:nvSpPr>
        <p:spPr>
          <a:xfrm>
            <a:off x="2060510" y="1539950"/>
            <a:ext cx="7838864" cy="3539430"/>
          </a:xfrm>
          <a:prstGeom prst="rect">
            <a:avLst/>
          </a:prstGeom>
          <a:noFill/>
        </p:spPr>
        <p:txBody>
          <a:bodyPr wrap="square" rtlCol="0">
            <a:spAutoFit/>
          </a:bodyPr>
          <a:lstStyle/>
          <a:p>
            <a:pPr algn="ctr"/>
            <a:r>
              <a:rPr lang="sv-FI" dirty="1" sz="2800">
                <a:solidFill>
                  <a:schemeClr val="bg1"/>
                </a:solidFill>
                <a:latin typeface="Verdana" panose="020B0604030504040204" pitchFamily="34" charset="0"/>
                <a:ea typeface="Verdana" panose="020B0604030504040204" pitchFamily="34" charset="0"/>
              </a:rPr>
              <a:t>Ge mig sinnesro</a:t>
            </a:r>
            <a:r>
              <a:rPr lang="sv-FI" dirty="1" sz="2800">
                <a:solidFill>
                  <a:schemeClr val="bg1"/>
                </a:solidFill>
                <a:latin typeface="Verdana" panose="020B0604030504040204" pitchFamily="34" charset="0"/>
                <a:ea typeface="Verdana" panose="020B0604030504040204" pitchFamily="34" charset="0"/>
              </a:rPr>
              <a:t> </a:t>
            </a:r>
          </a:p>
          <a:p>
            <a:pPr algn="ctr"/>
            <a:r>
              <a:rPr lang="sv-FI" dirty="1" sz="2800">
                <a:solidFill>
                  <a:schemeClr val="bg1"/>
                </a:solidFill>
                <a:latin typeface="Verdana" panose="020B0604030504040204" pitchFamily="34" charset="0"/>
                <a:ea typeface="Verdana" panose="020B0604030504040204" pitchFamily="34" charset="0"/>
              </a:rPr>
              <a:t>att acceptera det</a:t>
            </a:r>
            <a:r>
              <a:rPr lang="sv-FI" dirty="1" sz="2800">
                <a:solidFill>
                  <a:schemeClr val="bg1"/>
                </a:solidFill>
                <a:latin typeface="Verdana" panose="020B0604030504040204" pitchFamily="34" charset="0"/>
                <a:ea typeface="Verdana" panose="020B0604030504040204" pitchFamily="34" charset="0"/>
              </a:rPr>
              <a:t> </a:t>
            </a:r>
          </a:p>
          <a:p>
            <a:pPr algn="ctr"/>
            <a:r>
              <a:rPr lang="sv-FI" dirty="1" sz="2800">
                <a:solidFill>
                  <a:schemeClr val="bg1"/>
                </a:solidFill>
                <a:latin typeface="Verdana" panose="020B0604030504040204" pitchFamily="34" charset="0"/>
                <a:ea typeface="Verdana" panose="020B0604030504040204" pitchFamily="34" charset="0"/>
              </a:rPr>
              <a:t>jag inte kan förändra,</a:t>
            </a:r>
          </a:p>
          <a:p>
            <a:pPr algn="ctr"/>
            <a:endParaRPr lang="fi-FI" sz="2800" dirty="0">
              <a:solidFill>
                <a:schemeClr val="bg1"/>
              </a:solidFill>
              <a:latin typeface="Verdana" panose="020B0604030504040204" pitchFamily="34" charset="0"/>
              <a:ea typeface="Verdana" panose="020B0604030504040204" pitchFamily="34" charset="0"/>
            </a:endParaRPr>
          </a:p>
          <a:p>
            <a:pPr algn="ctr"/>
            <a:r>
              <a:rPr lang="sv-FI" dirty="1" sz="2800">
                <a:solidFill>
                  <a:schemeClr val="bg1"/>
                </a:solidFill>
                <a:latin typeface="Verdana" panose="020B0604030504040204" pitchFamily="34" charset="0"/>
                <a:ea typeface="Verdana" panose="020B0604030504040204" pitchFamily="34" charset="0"/>
              </a:rPr>
              <a:t>mod att förändra det jag kan</a:t>
            </a:r>
          </a:p>
          <a:p>
            <a:pPr algn="ctr"/>
            <a:endParaRPr lang="fi-FI" sz="2800" dirty="0">
              <a:solidFill>
                <a:schemeClr val="bg1"/>
              </a:solidFill>
              <a:latin typeface="Verdana" panose="020B0604030504040204" pitchFamily="34" charset="0"/>
              <a:ea typeface="Verdana" panose="020B0604030504040204" pitchFamily="34" charset="0"/>
            </a:endParaRPr>
          </a:p>
          <a:p>
            <a:pPr algn="ctr"/>
            <a:r>
              <a:rPr lang="sv-FI" dirty="1" sz="2800">
                <a:solidFill>
                  <a:schemeClr val="bg1"/>
                </a:solidFill>
                <a:latin typeface="Verdana" panose="020B0604030504040204" pitchFamily="34" charset="0"/>
                <a:ea typeface="Verdana" panose="020B0604030504040204" pitchFamily="34" charset="0"/>
              </a:rPr>
              <a:t>och förstånd</a:t>
            </a:r>
            <a:r>
              <a:rPr lang="sv-FI" dirty="1" sz="2800">
                <a:solidFill>
                  <a:schemeClr val="bg1"/>
                </a:solidFill>
                <a:latin typeface="Verdana" panose="020B0604030504040204" pitchFamily="34" charset="0"/>
                <a:ea typeface="Verdana" panose="020B0604030504040204" pitchFamily="34" charset="0"/>
              </a:rPr>
              <a:t> </a:t>
            </a:r>
          </a:p>
          <a:p>
            <a:pPr algn="ctr"/>
            <a:r>
              <a:rPr lang="sv-FI" dirty="1" sz="2800">
                <a:solidFill>
                  <a:schemeClr val="bg1"/>
                </a:solidFill>
                <a:latin typeface="Verdana" panose="020B0604030504040204" pitchFamily="34" charset="0"/>
                <a:ea typeface="Verdana" panose="020B0604030504040204" pitchFamily="34" charset="0"/>
              </a:rPr>
              <a:t>att inse skillnaden.</a:t>
            </a:r>
          </a:p>
        </p:txBody>
      </p:sp>
      <p:sp>
        <p:nvSpPr>
          <p:cNvPr id="6" name="Tekstiruutu 5">
            <a:extLst>
              <a:ext uri="{FF2B5EF4-FFF2-40B4-BE49-F238E27FC236}">
                <a16:creationId xmlns:a16="http://schemas.microsoft.com/office/drawing/2014/main" id="{B3897ACE-9500-4ACC-BF75-2E2B5FDDBD3E}"/>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2904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3" name="Tekstiruutu 2">
            <a:extLst>
              <a:ext uri="{FF2B5EF4-FFF2-40B4-BE49-F238E27FC236}">
                <a16:creationId xmlns:a16="http://schemas.microsoft.com/office/drawing/2014/main" id="{578C7F38-C929-4D16-A62A-06CED0F38842}"/>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rPr>
              <a:t>Dagens program:</a:t>
            </a:r>
          </a:p>
        </p:txBody>
      </p:sp>
      <p:sp>
        <p:nvSpPr>
          <p:cNvPr id="7" name="Content Placeholder 4">
            <a:extLst>
              <a:ext uri="{FF2B5EF4-FFF2-40B4-BE49-F238E27FC236}">
                <a16:creationId xmlns:a16="http://schemas.microsoft.com/office/drawing/2014/main" id="{FEDF352D-0FB1-4D55-9DBB-3B3B48361122}"/>
              </a:ext>
            </a:extLst>
          </p:cNvPr>
          <p:cNvSpPr txBox="1">
            <a:spLocks/>
          </p:cNvSpPr>
          <p:nvPr/>
        </p:nvSpPr>
        <p:spPr>
          <a:xfrm>
            <a:off x="514350" y="1757311"/>
            <a:ext cx="11159066" cy="38038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sv-FI" dirty="1">
                <a:latin typeface="Verdana" panose="020B0604030504040204" pitchFamily="34" charset="0"/>
                <a:ea typeface="Verdana" panose="020B0604030504040204" pitchFamily="34" charset="0"/>
              </a:rPr>
              <a:t>Övning:</a:t>
            </a:r>
            <a:r>
              <a:rPr lang="sv-FI" dirty="1">
                <a:latin typeface="Verdana" panose="020B0604030504040204" pitchFamily="34" charset="0"/>
                <a:ea typeface="Verdana" panose="020B0604030504040204" pitchFamily="34" charset="0"/>
              </a:rPr>
              <a:t> </a:t>
            </a:r>
            <a:r>
              <a:rPr lang="sv-FI" dirty="1">
                <a:latin typeface="Verdana" panose="020B0604030504040204" pitchFamily="34" charset="0"/>
                <a:ea typeface="Verdana" panose="020B0604030504040204" pitchFamily="34" charset="0"/>
              </a:rPr>
              <a:t>Framgångsmätaren</a:t>
            </a:r>
          </a:p>
          <a:p>
            <a:r>
              <a:rPr lang="sv-FI" dirty="1">
                <a:latin typeface="Verdana" panose="020B0604030504040204" pitchFamily="34" charset="0"/>
                <a:ea typeface="Verdana" panose="020B0604030504040204" pitchFamily="34" charset="0"/>
              </a:rPr>
              <a:t>Övning:</a:t>
            </a:r>
            <a:r>
              <a:rPr lang="sv-FI" dirty="1">
                <a:latin typeface="Verdana" panose="020B0604030504040204" pitchFamily="34" charset="0"/>
                <a:ea typeface="Verdana" panose="020B0604030504040204" pitchFamily="34" charset="0"/>
              </a:rPr>
              <a:t> </a:t>
            </a:r>
            <a:r>
              <a:rPr lang="sv-FI" dirty="1">
                <a:latin typeface="Verdana" panose="020B0604030504040204" pitchFamily="34" charset="0"/>
                <a:ea typeface="Verdana" panose="020B0604030504040204" pitchFamily="34" charset="0"/>
              </a:rPr>
              <a:t>Livet är ett virrvarr</a:t>
            </a:r>
          </a:p>
          <a:p>
            <a:r>
              <a:rPr lang="sv-FI" dirty="1">
                <a:latin typeface="Verdana" panose="020B0604030504040204" pitchFamily="34" charset="0"/>
                <a:ea typeface="Verdana" panose="020B0604030504040204" pitchFamily="34" charset="0"/>
              </a:rPr>
              <a:t>Resurser och tid för förändring</a:t>
            </a:r>
          </a:p>
          <a:p>
            <a:r>
              <a:rPr lang="sv-FI" dirty="1">
                <a:latin typeface="Verdana" panose="020B0604030504040204" pitchFamily="34" charset="0"/>
                <a:ea typeface="Verdana" panose="020B0604030504040204" pitchFamily="34" charset="0"/>
              </a:rPr>
              <a:t>Plan för fortsättningen</a:t>
            </a:r>
            <a:r>
              <a:rPr lang="sv-FI" dirty="1">
                <a:latin typeface="Verdana" panose="020B0604030504040204" pitchFamily="34" charset="0"/>
                <a:ea typeface="Verdana" panose="020B0604030504040204" pitchFamily="34" charset="0"/>
              </a:rPr>
              <a:t> </a:t>
            </a:r>
          </a:p>
          <a:p>
            <a:pPr marL="0" indent="0" fontAlgn="base">
              <a:buNone/>
            </a:pPr>
            <a:endParaRPr lang="en-US" dirty="0"/>
          </a:p>
          <a:p>
            <a:pPr marL="0" indent="0">
              <a:buFont typeface="Arial" panose="020B0604020202020204" pitchFamily="34" charset="0"/>
              <a:buNone/>
            </a:pPr>
            <a:endParaRPr lang="fi-FI" dirty="0"/>
          </a:p>
          <a:p>
            <a:pPr marL="0" indent="0">
              <a:buFont typeface="Arial" panose="020B0604020202020204" pitchFamily="34" charset="0"/>
              <a:buNone/>
            </a:pPr>
            <a:endParaRPr lang="en-FI" dirty="0"/>
          </a:p>
        </p:txBody>
      </p:sp>
    </p:spTree>
    <p:extLst>
      <p:ext uri="{BB962C8B-B14F-4D97-AF65-F5344CB8AC3E}">
        <p14:creationId xmlns:p14="http://schemas.microsoft.com/office/powerpoint/2010/main" val="170244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2CB898C4-09DE-410B-B862-ECE919C1C889}"/>
              </a:ext>
            </a:extLst>
          </p:cNvPr>
          <p:cNvSpPr txBox="1"/>
          <p:nvPr/>
        </p:nvSpPr>
        <p:spPr>
          <a:xfrm>
            <a:off x="514350" y="284281"/>
            <a:ext cx="11163300" cy="646331"/>
          </a:xfrm>
          <a:prstGeom prst="rect">
            <a:avLst/>
          </a:prstGeom>
          <a:solidFill>
            <a:srgbClr val="00747A"/>
          </a:solidFill>
        </p:spPr>
        <p:txBody>
          <a:bodyPr wrap="square" rtlCol="0">
            <a:spAutoFit/>
          </a:bodyPr>
          <a:lstStyle/>
          <a:p>
            <a:pPr algn="ctr"/>
            <a:r>
              <a:rPr lang="sv-FI" dirty="1" sz="3600">
                <a:solidFill>
                  <a:schemeClr val="bg1"/>
                </a:solidFill>
                <a:latin typeface="Verdana" panose="020B0604030504040204" pitchFamily="34" charset="0"/>
                <a:ea typeface="Verdana" panose="020B0604030504040204" pitchFamily="34" charset="0"/>
              </a:rPr>
              <a:t>Övning:</a:t>
            </a:r>
            <a:r>
              <a:rPr lang="sv-FI" dirty="1" sz="3600">
                <a:solidFill>
                  <a:schemeClr val="bg1"/>
                </a:solidFill>
                <a:latin typeface="Verdana" panose="020B0604030504040204" pitchFamily="34" charset="0"/>
                <a:ea typeface="Verdana" panose="020B0604030504040204" pitchFamily="34" charset="0"/>
              </a:rPr>
              <a:t> </a:t>
            </a:r>
            <a:r>
              <a:rPr lang="sv-FI" dirty="1" sz="3600">
                <a:solidFill>
                  <a:schemeClr val="bg1"/>
                </a:solidFill>
                <a:latin typeface="Verdana" panose="020B0604030504040204" pitchFamily="34" charset="0"/>
                <a:ea typeface="Verdana" panose="020B0604030504040204" pitchFamily="34" charset="0"/>
              </a:rPr>
              <a:t>Framgångsmätaren</a:t>
            </a:r>
          </a:p>
        </p:txBody>
      </p:sp>
      <p:pic>
        <p:nvPicPr>
          <p:cNvPr id="7" name="Kuva 6">
            <a:extLst>
              <a:ext uri="{FF2B5EF4-FFF2-40B4-BE49-F238E27FC236}">
                <a16:creationId xmlns:a16="http://schemas.microsoft.com/office/drawing/2014/main" id="{E82F14ED-2DDC-4154-BC7B-672572C6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37" y="1659603"/>
            <a:ext cx="5309485" cy="3538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5">
            <a:extLst>
              <a:ext uri="{FF2B5EF4-FFF2-40B4-BE49-F238E27FC236}">
                <a16:creationId xmlns:a16="http://schemas.microsoft.com/office/drawing/2014/main" id="{8DDA5680-D380-4722-9CF5-66F16E653CD4}"/>
              </a:ext>
            </a:extLst>
          </p:cNvPr>
          <p:cNvSpPr txBox="1">
            <a:spLocks/>
          </p:cNvSpPr>
          <p:nvPr/>
        </p:nvSpPr>
        <p:spPr>
          <a:xfrm>
            <a:off x="6095471" y="1659603"/>
            <a:ext cx="5580062" cy="40052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1">
                <a:latin typeface="Verdana" panose="020B0604030504040204" pitchFamily="34" charset="0"/>
                <a:ea typeface="Verdana" panose="020B0604030504040204" pitchFamily="34" charset="0"/>
              </a:rPr>
              <a:t>Vad har du lyckats med?</a:t>
            </a:r>
            <a:r>
              <a:rPr lang="sv-FI" dirty="1">
                <a:latin typeface="Verdana" panose="020B0604030504040204" pitchFamily="34" charset="0"/>
                <a:ea typeface="Verdana" panose="020B0604030504040204" pitchFamily="34" charset="0"/>
              </a:rPr>
              <a:t> </a:t>
            </a:r>
          </a:p>
          <a:p>
            <a:endParaRPr lang="fi-FI" dirty="0">
              <a:latin typeface="Verdana" panose="020B0604030504040204" pitchFamily="34" charset="0"/>
              <a:ea typeface="Verdana" panose="020B0604030504040204" pitchFamily="34" charset="0"/>
            </a:endParaRPr>
          </a:p>
          <a:p>
            <a:r>
              <a:rPr lang="sv-FI" dirty="1">
                <a:latin typeface="Verdana" panose="020B0604030504040204" pitchFamily="34" charset="0"/>
                <a:ea typeface="Verdana" panose="020B0604030504040204" pitchFamily="34" charset="0"/>
              </a:rPr>
              <a:t>Har du fått nya insikter?</a:t>
            </a:r>
            <a:r>
              <a:rPr lang="sv-FI" dirty="1">
                <a:latin typeface="Verdana" panose="020B0604030504040204" pitchFamily="34" charset="0"/>
                <a:ea typeface="Verdana" panose="020B0604030504040204" pitchFamily="34" charset="0"/>
              </a:rPr>
              <a:t> </a:t>
            </a:r>
          </a:p>
          <a:p>
            <a:pPr marL="0" indent="0">
              <a:buNone/>
            </a:pPr>
            <a:endParaRPr lang="fi-FI" dirty="0">
              <a:latin typeface="Verdana" panose="020B0604030504040204" pitchFamily="34" charset="0"/>
              <a:ea typeface="Verdana" panose="020B0604030504040204" pitchFamily="34" charset="0"/>
            </a:endParaRPr>
          </a:p>
          <a:p>
            <a:r>
              <a:rPr lang="sv-FI" dirty="1">
                <a:latin typeface="Verdana" panose="020B0604030504040204" pitchFamily="34" charset="0"/>
                <a:ea typeface="Verdana" panose="020B0604030504040204" pitchFamily="34" charset="0"/>
              </a:rPr>
              <a:t>Vilka saker har stött din förändring?</a:t>
            </a:r>
          </a:p>
          <a:p>
            <a:pPr marL="0" indent="0">
              <a:buNone/>
            </a:pPr>
            <a:endParaRPr lang="fi-FI" dirty="0"/>
          </a:p>
          <a:p>
            <a:endParaRPr lang="fi-FI" dirty="0"/>
          </a:p>
          <a:p>
            <a:endParaRPr lang="fi-FI" dirty="0"/>
          </a:p>
          <a:p>
            <a:endParaRPr lang="en-FI" dirty="0"/>
          </a:p>
        </p:txBody>
      </p:sp>
      <p:sp>
        <p:nvSpPr>
          <p:cNvPr id="9" name="Tekstiruutu 8">
            <a:extLst>
              <a:ext uri="{FF2B5EF4-FFF2-40B4-BE49-F238E27FC236}">
                <a16:creationId xmlns:a16="http://schemas.microsoft.com/office/drawing/2014/main" id="{90077DB0-9382-434D-A26B-16DEB0D932FD}"/>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56076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446550"/>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rPr>
              <a:t>Övning:</a:t>
            </a:r>
            <a:r>
              <a:rPr lang="sv-FI" dirty="1" sz="4400">
                <a:solidFill>
                  <a:schemeClr val="bg1"/>
                </a:solidFill>
                <a:latin typeface="Verdana" panose="020B0604030504040204" pitchFamily="34" charset="0"/>
              </a:rPr>
              <a:t> </a:t>
            </a:r>
          </a:p>
          <a:p>
            <a:pPr algn="ctr"/>
            <a:r>
              <a:rPr lang="sv-FI" dirty="1" sz="4400">
                <a:solidFill>
                  <a:schemeClr val="bg1"/>
                </a:solidFill>
                <a:latin typeface="Verdana" panose="020B0604030504040204" pitchFamily="34" charset="0"/>
              </a:rPr>
              <a:t>Livet är ett virrvarr</a:t>
            </a:r>
          </a:p>
        </p:txBody>
      </p:sp>
      <p:sp>
        <p:nvSpPr>
          <p:cNvPr id="7" name="Content Placeholder 5">
            <a:extLst>
              <a:ext uri="{FF2B5EF4-FFF2-40B4-BE49-F238E27FC236}">
                <a16:creationId xmlns:a16="http://schemas.microsoft.com/office/drawing/2014/main" id="{E25E2CCE-FAF3-4908-B815-52687A4C819F}"/>
              </a:ext>
            </a:extLst>
          </p:cNvPr>
          <p:cNvSpPr txBox="1">
            <a:spLocks/>
          </p:cNvSpPr>
          <p:nvPr/>
        </p:nvSpPr>
        <p:spPr>
          <a:xfrm>
            <a:off x="514351" y="1924678"/>
            <a:ext cx="6896099" cy="49333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dirty="0"/>
          </a:p>
          <a:p>
            <a:r>
              <a:rPr lang="sv-FI" dirty="1">
                <a:latin typeface="Verdana" panose="020B0604030504040204" pitchFamily="34" charset="0"/>
                <a:ea typeface="Verdana" panose="020B0604030504040204" pitchFamily="34" charset="0"/>
              </a:rPr>
              <a:t>Lyssna på eller läs berättelsen</a:t>
            </a:r>
          </a:p>
          <a:p>
            <a:r>
              <a:rPr lang="sv-FI" dirty="1">
                <a:latin typeface="Verdana" panose="020B0604030504040204" pitchFamily="34" charset="0"/>
                <a:ea typeface="Verdana" panose="020B0604030504040204" pitchFamily="34" charset="0"/>
              </a:rPr>
              <a:t>Fundera på hur situationen kunde avvecklas.</a:t>
            </a:r>
            <a:r>
              <a:rPr lang="sv-FI" dirty="1">
                <a:latin typeface="Verdana" panose="020B0604030504040204" pitchFamily="34" charset="0"/>
                <a:ea typeface="Verdana" panose="020B0604030504040204" pitchFamily="34" charset="0"/>
              </a:rPr>
              <a:t> </a:t>
            </a:r>
            <a:r>
              <a:rPr lang="sv-FI" dirty="1">
                <a:latin typeface="Verdana" panose="020B0604030504040204" pitchFamily="34" charset="0"/>
                <a:ea typeface="Verdana" panose="020B0604030504040204" pitchFamily="34" charset="0"/>
              </a:rPr>
              <a:t>Kan du identifiera känslor eller verksamhetsmodeller som ökar risken för beteende som inte stöder välbefinnandet?</a:t>
            </a:r>
          </a:p>
          <a:p>
            <a:r>
              <a:rPr lang="sv-FI" dirty="1">
                <a:latin typeface="Verdana" panose="020B0604030504040204" pitchFamily="34" charset="0"/>
                <a:ea typeface="Verdana" panose="020B0604030504040204" pitchFamily="34" charset="0"/>
              </a:rPr>
              <a:t>Vilka saker borde man göra först?</a:t>
            </a:r>
            <a:r>
              <a:rPr lang="sv-FI" dirty="1">
                <a:latin typeface="Verdana" panose="020B0604030504040204" pitchFamily="34" charset="0"/>
                <a:ea typeface="Verdana" panose="020B0604030504040204" pitchFamily="34" charset="0"/>
              </a:rPr>
              <a:t> </a:t>
            </a:r>
            <a:r>
              <a:rPr lang="sv-FI" dirty="1">
                <a:latin typeface="Verdana" panose="020B0604030504040204" pitchFamily="34" charset="0"/>
                <a:ea typeface="Verdana" panose="020B0604030504040204" pitchFamily="34" charset="0"/>
              </a:rPr>
              <a:t>Vad kunde motivera till förändring?</a:t>
            </a:r>
          </a:p>
          <a:p>
            <a:endParaRPr lang="en-FI" dirty="0"/>
          </a:p>
        </p:txBody>
      </p:sp>
      <p:pic>
        <p:nvPicPr>
          <p:cNvPr id="8" name="Kuva 7">
            <a:extLst>
              <a:ext uri="{FF2B5EF4-FFF2-40B4-BE49-F238E27FC236}">
                <a16:creationId xmlns:a16="http://schemas.microsoft.com/office/drawing/2014/main" id="{2D770309-FB42-41B4-B620-127E09F63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265" y="2059427"/>
            <a:ext cx="4109721" cy="2739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iruutu 8">
            <a:extLst>
              <a:ext uri="{FF2B5EF4-FFF2-40B4-BE49-F238E27FC236}">
                <a16:creationId xmlns:a16="http://schemas.microsoft.com/office/drawing/2014/main" id="{A85FC029-DD88-4E16-8479-1144114A7467}"/>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6459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601746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ea typeface="Verdana" panose="020B0604030504040204" pitchFamily="34" charset="0"/>
              </a:rPr>
              <a:t>Livet är ett virrvarr</a:t>
            </a:r>
          </a:p>
        </p:txBody>
      </p:sp>
      <p:sp>
        <p:nvSpPr>
          <p:cNvPr id="7" name="Tekstiruutu 6">
            <a:extLst>
              <a:ext uri="{FF2B5EF4-FFF2-40B4-BE49-F238E27FC236}">
                <a16:creationId xmlns:a16="http://schemas.microsoft.com/office/drawing/2014/main" id="{312A9F4C-2F05-442C-BD28-BBA6116021B2}"/>
              </a:ext>
            </a:extLst>
          </p:cNvPr>
          <p:cNvSpPr txBox="1"/>
          <p:nvPr/>
        </p:nvSpPr>
        <p:spPr>
          <a:xfrm>
            <a:off x="283028" y="921653"/>
            <a:ext cx="11625943" cy="5170646"/>
          </a:xfrm>
          <a:prstGeom prst="rect">
            <a:avLst/>
          </a:prstGeom>
          <a:noFill/>
        </p:spPr>
        <p:txBody>
          <a:bodyPr wrap="square" rtlCol="0">
            <a:spAutoFit/>
          </a:bodyPr>
          <a:lstStyle/>
          <a:p>
            <a:pPr marL="285750" indent="-285750">
              <a:buFont typeface="Arial" panose="020B0604020202020204" pitchFamily="34" charset="0"/>
              <a:buChar char="•"/>
            </a:pPr>
            <a:r>
              <a:rPr lang="sv-FI" dirty="1" sz="1500">
                <a:latin typeface="Verdana" panose="020B0604030504040204" pitchFamily="34" charset="0"/>
                <a:ea typeface="Verdana" panose="020B0604030504040204" pitchFamily="34" charset="0"/>
              </a:rPr>
              <a:t>Jag har kämpat med min vikt i åratal.</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Under de senaste 10 åren har min vikt gått upp med nästan 20 kilo.</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Jag är ledsen för att jag inte känner att min kropp är min egen och inga klädesplagg går på.</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Mitt förhöjda blodtryck och mina fastesockervärden oroar mig.</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Läkaren sa att jag borde banta och motionera mer.</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Men mina knän tål det inte om jag försöker röra mig lite raskare.</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Jag vet att jag måste börja med diabetes- och blodtrycksmedicinering om jag inte går ner i vikt, vilket inte känns bra.</a:t>
            </a:r>
            <a:r>
              <a:rPr lang="sv-FI" dirty="1" sz="1500">
                <a:latin typeface="Verdana" panose="020B0604030504040204" pitchFamily="34" charset="0"/>
                <a:ea typeface="Verdana" panose="020B0604030504040204" pitchFamily="34" charset="0"/>
              </a:rPr>
              <a:t> </a:t>
            </a:r>
          </a:p>
          <a:p>
            <a:endParaRPr lang="fi-FI" sz="15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FI" dirty="1" sz="1500">
                <a:latin typeface="Verdana" panose="020B0604030504040204" pitchFamily="34" charset="0"/>
                <a:ea typeface="Verdana" panose="020B0604030504040204" pitchFamily="34" charset="0"/>
              </a:rPr>
              <a:t>Jag har försökt banta flera gånger.</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Senast prövade jag en lågkolhydratkost.</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Även om vikten går ner, stiger den alltid efter bantningen.</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Jag orkar inte försöka mer.</a:t>
            </a:r>
          </a:p>
          <a:p>
            <a:endParaRPr lang="fi-FI" sz="15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FI" dirty="1" sz="1500">
                <a:latin typeface="Verdana" panose="020B0604030504040204" pitchFamily="34" charset="0"/>
                <a:ea typeface="Verdana" panose="020B0604030504040204" pitchFamily="34" charset="0"/>
              </a:rPr>
              <a:t>Förändringar och brådska är ständigt närvarande i arbetet.</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Jag har mycket oavslutade jobb där tidtabellen är knapp.</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Jag hinner inte äta ordentligt under dagen.</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Jag kan inte låta bli att jobba.</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Jag gräver fram jobb från väskan många gånger om kvällen, eller så står väskan vid dörren och påminner mig om ogjorda arbeten.</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Jag drömmer om arbetet och tankarna kretsar kring det redan på morgonnatten när jag vaknar mitt i sömnen.</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Ibland har min sinnesstämning varit låg och dålig sömn underlättar inte situationen.</a:t>
            </a:r>
            <a:r>
              <a:rPr lang="sv-FI" dirty="1" sz="1500">
                <a:latin typeface="Verdana" panose="020B0604030504040204" pitchFamily="34" charset="0"/>
                <a:ea typeface="Verdana" panose="020B0604030504040204" pitchFamily="34" charset="0"/>
              </a:rPr>
              <a:t> </a:t>
            </a:r>
          </a:p>
          <a:p>
            <a:endParaRPr lang="fi-FI" sz="15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FI" dirty="1" sz="1500">
                <a:latin typeface="Verdana" panose="020B0604030504040204" pitchFamily="34" charset="0"/>
                <a:ea typeface="Verdana" panose="020B0604030504040204" pitchFamily="34" charset="0"/>
              </a:rPr>
              <a:t>Det känns som att jag springer i ett ekorrhjul och tävlar mot klockan.</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Jag har inte ens gemensam tid med min partner.</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När skulle jag dessutom hinna motionera eller träffa vänner?</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Jag brukade tycka om att simma, men täcks inte längre på grund av min övervikt.</a:t>
            </a:r>
          </a:p>
          <a:p>
            <a:endParaRPr lang="fi-FI" sz="15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FI" dirty="1" sz="1500">
                <a:latin typeface="Verdana" panose="020B0604030504040204" pitchFamily="34" charset="0"/>
                <a:ea typeface="Verdana" panose="020B0604030504040204" pitchFamily="34" charset="0"/>
              </a:rPr>
              <a:t>Jag är ofta mycket hungrig när jag kommer hem efter arbetsdagen och äter obehindrat.</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Jag vet att jag inte borde göra det, men det lättar på hungern och mitt mående i allmänhet.</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Efter att jag ätit är jag arg på mig själv när jag vet att jag går upp i vikt och inte kan kontrollera mitt ätande.</a:t>
            </a:r>
            <a:r>
              <a:rPr lang="sv-FI" dirty="1" sz="1500">
                <a:latin typeface="Verdana" panose="020B0604030504040204" pitchFamily="34" charset="0"/>
                <a:ea typeface="Verdana" panose="020B0604030504040204" pitchFamily="34" charset="0"/>
              </a:rPr>
              <a:t> </a:t>
            </a:r>
          </a:p>
        </p:txBody>
      </p:sp>
      <p:sp>
        <p:nvSpPr>
          <p:cNvPr id="8" name="Tekstiruutu 7">
            <a:extLst>
              <a:ext uri="{FF2B5EF4-FFF2-40B4-BE49-F238E27FC236}">
                <a16:creationId xmlns:a16="http://schemas.microsoft.com/office/drawing/2014/main" id="{9886E58E-88EC-4CF3-BE61-69676AD04974}"/>
              </a:ext>
            </a:extLst>
          </p:cNvPr>
          <p:cNvSpPr txBox="1"/>
          <p:nvPr/>
        </p:nvSpPr>
        <p:spPr>
          <a:xfrm>
            <a:off x="595517" y="6197025"/>
            <a:ext cx="7464490" cy="553998"/>
          </a:xfrm>
          <a:prstGeom prst="rect">
            <a:avLst/>
          </a:prstGeom>
          <a:noFill/>
        </p:spPr>
        <p:txBody>
          <a:bodyPr wrap="square" rtlCol="0">
            <a:spAutoFit/>
          </a:bodyPr>
          <a:lstStyle/>
          <a:p>
            <a:r>
              <a:rPr lang="sv-FI" dirty="1" sz="1500">
                <a:latin typeface="Verdana" panose="020B0604030504040204" pitchFamily="34" charset="0"/>
                <a:ea typeface="Verdana" panose="020B0604030504040204" pitchFamily="34" charset="0"/>
              </a:rPr>
              <a:t>Källa:</a:t>
            </a:r>
            <a:r>
              <a:rPr lang="sv-FI" dirty="1" sz="1500">
                <a:latin typeface="Verdana" panose="020B0604030504040204" pitchFamily="34" charset="0"/>
                <a:ea typeface="Verdana" panose="020B0604030504040204" pitchFamily="34" charset="0"/>
              </a:rPr>
              <a:t> </a:t>
            </a:r>
            <a:r>
              <a:rPr lang="sv-FI" dirty="1" sz="1500">
                <a:latin typeface="Verdana" panose="020B0604030504040204" pitchFamily="34" charset="0"/>
                <a:ea typeface="Verdana" panose="020B0604030504040204" pitchFamily="34" charset="0"/>
              </a:rPr>
              <a:t>Hälsoviktshuset, för professionella:</a:t>
            </a:r>
            <a:r>
              <a:rPr lang="sv-FI" dirty="1" sz="1500">
                <a:latin typeface="Verdana" panose="020B0604030504040204" pitchFamily="34" charset="0"/>
                <a:ea typeface="Verdana" panose="020B0604030504040204" pitchFamily="34" charset="0"/>
              </a:rPr>
              <a:t> </a:t>
            </a:r>
          </a:p>
          <a:p>
            <a:r>
              <a:rPr lang="sv-FI" dirty="1" sz="1500">
                <a:latin typeface="Verdana" panose="020B0604030504040204" pitchFamily="34" charset="0"/>
                <a:ea typeface="Verdana" panose="020B0604030504040204" pitchFamily="34" charset="0"/>
              </a:rPr>
              <a:t>Teeriniemi, Jokelainen</a:t>
            </a:r>
          </a:p>
        </p:txBody>
      </p:sp>
      <p:sp>
        <p:nvSpPr>
          <p:cNvPr id="9" name="Tekstiruutu 8">
            <a:extLst>
              <a:ext uri="{FF2B5EF4-FFF2-40B4-BE49-F238E27FC236}">
                <a16:creationId xmlns:a16="http://schemas.microsoft.com/office/drawing/2014/main" id="{9E2CB822-518F-4C91-8EB4-A732CA8B7EFA}"/>
              </a:ext>
            </a:extLst>
          </p:cNvPr>
          <p:cNvSpPr txBox="1"/>
          <p:nvPr/>
        </p:nvSpPr>
        <p:spPr>
          <a:xfrm>
            <a:off x="7759312" y="6244511"/>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21856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C3320DA-8611-4692-861C-E95ED916D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67" y="314685"/>
            <a:ext cx="9936066" cy="5589037"/>
          </a:xfrm>
          <a:prstGeom prst="rect">
            <a:avLst/>
          </a:prstGeom>
        </p:spPr>
      </p:pic>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9" name="Ellipsi 8">
            <a:extLst>
              <a:ext uri="{FF2B5EF4-FFF2-40B4-BE49-F238E27FC236}">
                <a16:creationId xmlns:a16="http://schemas.microsoft.com/office/drawing/2014/main" id="{1026BAD1-8C2B-4FBF-9B44-7CE1CB78F802}"/>
              </a:ext>
            </a:extLst>
          </p:cNvPr>
          <p:cNvSpPr/>
          <p:nvPr/>
        </p:nvSpPr>
        <p:spPr>
          <a:xfrm>
            <a:off x="8046720" y="139512"/>
            <a:ext cx="3452397" cy="3518088"/>
          </a:xfrm>
          <a:prstGeom prst="ellipse">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C32F707E-1AD2-4AFD-9CF2-3533901C0659}"/>
              </a:ext>
            </a:extLst>
          </p:cNvPr>
          <p:cNvSpPr txBox="1"/>
          <p:nvPr/>
        </p:nvSpPr>
        <p:spPr>
          <a:xfrm>
            <a:off x="8532466" y="634012"/>
            <a:ext cx="2509934" cy="2308324"/>
          </a:xfrm>
          <a:prstGeom prst="rect">
            <a:avLst/>
          </a:prstGeom>
          <a:noFill/>
        </p:spPr>
        <p:txBody>
          <a:bodyPr wrap="square" rtlCol="0">
            <a:spAutoFit/>
          </a:bodyPr>
          <a:lstStyle/>
          <a:p>
            <a:pPr algn="ctr"/>
            <a:r>
              <a:rPr lang="sv-FI" dirty="1" sz="2400">
                <a:solidFill>
                  <a:schemeClr val="bg1"/>
                </a:solidFill>
                <a:latin typeface="Verdana" panose="020B0604030504040204" pitchFamily="34" charset="0"/>
                <a:ea typeface="Verdana" panose="020B0604030504040204" pitchFamily="34" charset="0"/>
              </a:rPr>
              <a:t>Har du resurser</a:t>
            </a:r>
            <a:r>
              <a:rPr lang="sv-FI" dirty="1" sz="2400">
                <a:solidFill>
                  <a:schemeClr val="bg1"/>
                </a:solidFill>
                <a:latin typeface="Verdana" panose="020B0604030504040204" pitchFamily="34" charset="0"/>
                <a:ea typeface="Verdana" panose="020B0604030504040204" pitchFamily="34" charset="0"/>
              </a:rPr>
              <a:t> </a:t>
            </a:r>
          </a:p>
          <a:p>
            <a:pPr algn="ctr"/>
            <a:r>
              <a:rPr lang="sv-FI" dirty="1" sz="2400">
                <a:solidFill>
                  <a:schemeClr val="bg1"/>
                </a:solidFill>
                <a:latin typeface="Verdana" panose="020B0604030504040204" pitchFamily="34" charset="0"/>
                <a:ea typeface="Verdana" panose="020B0604030504040204" pitchFamily="34" charset="0"/>
              </a:rPr>
              <a:t>och tid</a:t>
            </a:r>
            <a:r>
              <a:rPr lang="sv-FI" dirty="1" sz="2400">
                <a:solidFill>
                  <a:schemeClr val="bg1"/>
                </a:solidFill>
                <a:latin typeface="Verdana" panose="020B0604030504040204" pitchFamily="34" charset="0"/>
                <a:ea typeface="Verdana" panose="020B0604030504040204" pitchFamily="34" charset="0"/>
              </a:rPr>
              <a:t> </a:t>
            </a:r>
          </a:p>
          <a:p>
            <a:pPr algn="ctr"/>
            <a:r>
              <a:rPr lang="sv-FI" dirty="1" sz="2400">
                <a:solidFill>
                  <a:schemeClr val="bg1"/>
                </a:solidFill>
                <a:latin typeface="Verdana" panose="020B0604030504040204" pitchFamily="34" charset="0"/>
                <a:ea typeface="Verdana" panose="020B0604030504040204" pitchFamily="34" charset="0"/>
              </a:rPr>
              <a:t>för välbefinnande i ditt liv?</a:t>
            </a:r>
          </a:p>
        </p:txBody>
      </p:sp>
      <p:sp>
        <p:nvSpPr>
          <p:cNvPr id="7" name="Tekstiruutu 6">
            <a:extLst>
              <a:ext uri="{FF2B5EF4-FFF2-40B4-BE49-F238E27FC236}">
                <a16:creationId xmlns:a16="http://schemas.microsoft.com/office/drawing/2014/main" id="{0AABE149-D6AA-4511-BFFD-88F39EFCE0F2}"/>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9412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283" y="6037002"/>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584775"/>
          </a:xfrm>
          <a:prstGeom prst="rect">
            <a:avLst/>
          </a:prstGeom>
          <a:solidFill>
            <a:srgbClr val="00747A"/>
          </a:solidFill>
        </p:spPr>
        <p:txBody>
          <a:bodyPr wrap="square" rtlCol="0">
            <a:spAutoFit/>
          </a:bodyPr>
          <a:lstStyle/>
          <a:p>
            <a:pPr algn="ctr"/>
            <a:r>
              <a:rPr lang="sv-FI" dirty="1" sz="3200">
                <a:solidFill>
                  <a:schemeClr val="bg1"/>
                </a:solidFill>
                <a:latin typeface="Verdana" panose="020B0604030504040204" pitchFamily="34" charset="0"/>
              </a:rPr>
              <a:t>Resurser och tid för förändring</a:t>
            </a:r>
          </a:p>
        </p:txBody>
      </p:sp>
      <p:sp>
        <p:nvSpPr>
          <p:cNvPr id="5" name="Tekstiruutu 4">
            <a:extLst>
              <a:ext uri="{FF2B5EF4-FFF2-40B4-BE49-F238E27FC236}">
                <a16:creationId xmlns:a16="http://schemas.microsoft.com/office/drawing/2014/main" id="{8D01743E-E9CA-49F6-8970-EED1DAB4AF35}"/>
              </a:ext>
            </a:extLst>
          </p:cNvPr>
          <p:cNvSpPr txBox="1"/>
          <p:nvPr/>
        </p:nvSpPr>
        <p:spPr>
          <a:xfrm>
            <a:off x="594784" y="1201865"/>
            <a:ext cx="11163299" cy="5262979"/>
          </a:xfrm>
          <a:prstGeom prst="rect">
            <a:avLst/>
          </a:prstGeom>
          <a:noFill/>
        </p:spPr>
        <p:txBody>
          <a:bodyPr wrap="square" rtlCol="0">
            <a:spAutoFit/>
          </a:bodyPr>
          <a:lstStyle/>
          <a:p>
            <a:pPr marL="342900" indent="-342900">
              <a:buFont typeface="Arial" panose="020B0604020202020204" pitchFamily="34" charset="0"/>
              <a:buChar char="•"/>
            </a:pPr>
            <a:r>
              <a:rPr lang="sv-FI" dirty="1" sz="2400">
                <a:latin typeface="Verdana" panose="020B0604030504040204" pitchFamily="34" charset="0"/>
                <a:ea typeface="Verdana" panose="020B0604030504040204" pitchFamily="34" charset="0"/>
              </a:rPr>
              <a:t>Har du en bra balans i vardagen med avseende på egen tid och dina resurser?</a:t>
            </a:r>
            <a:r>
              <a:rPr lang="sv-FI" dirty="1" sz="2400">
                <a:latin typeface="Verdana" panose="020B0604030504040204" pitchFamily="34" charset="0"/>
                <a:ea typeface="Verdana" panose="020B0604030504040204" pitchFamily="34" charset="0"/>
              </a:rPr>
              <a:t> </a:t>
            </a:r>
          </a:p>
          <a:p>
            <a:pPr marL="342900" indent="-342900">
              <a:buFont typeface="Arial" panose="020B0604020202020204" pitchFamily="34" charset="0"/>
              <a:buChar char="•"/>
            </a:pPr>
            <a:endParaRPr lang="fi-FI"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dirty="1" sz="2400">
                <a:latin typeface="Verdana" panose="020B0604030504040204" pitchFamily="34" charset="0"/>
                <a:ea typeface="Verdana" panose="020B0604030504040204" pitchFamily="34" charset="0"/>
              </a:rPr>
              <a:t>Behöver något ändras?</a:t>
            </a:r>
          </a:p>
          <a:p>
            <a:endParaRPr lang="fi-FI"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dirty="1" sz="2400">
                <a:latin typeface="Verdana" panose="020B0604030504040204" pitchFamily="34" charset="0"/>
                <a:ea typeface="Verdana" panose="020B0604030504040204" pitchFamily="34" charset="0"/>
              </a:rPr>
              <a:t>Vad kan du göra för att ha mer tid och resurser för ditt välbefinnande och det som är viktigt för dig?</a:t>
            </a:r>
          </a:p>
          <a:p>
            <a:r>
              <a:rPr lang="sv-FI" dirty="1" sz="2400">
                <a:latin typeface="Verdana" panose="020B0604030504040204" pitchFamily="34" charset="0"/>
                <a:ea typeface="Verdana" panose="020B0604030504040204" pitchFamily="34" charset="0"/>
              </a:rPr>
              <a:t> </a:t>
            </a:r>
          </a:p>
          <a:p>
            <a:pPr marL="342900" indent="-342900">
              <a:buFont typeface="Arial" panose="020B0604020202020204" pitchFamily="34" charset="0"/>
              <a:buChar char="•"/>
            </a:pPr>
            <a:r>
              <a:rPr lang="sv-FI" dirty="1" sz="2400">
                <a:latin typeface="Verdana" panose="020B0604030504040204" pitchFamily="34" charset="0"/>
                <a:ea typeface="Verdana" panose="020B0604030504040204" pitchFamily="34" charset="0"/>
              </a:rPr>
              <a:t>Resurserna påverkas av många faktorer som vi inte har kontroll över, såsom arvsmassan, det levda livet och personliga egenskaper.</a:t>
            </a:r>
            <a:r>
              <a:rPr lang="sv-FI" dirty="1" sz="2400">
                <a:latin typeface="Verdana" panose="020B0604030504040204" pitchFamily="34" charset="0"/>
                <a:ea typeface="Verdana" panose="020B0604030504040204" pitchFamily="34" charset="0"/>
              </a:rPr>
              <a:t> </a:t>
            </a:r>
            <a:r>
              <a:rPr lang="sv-FI" dirty="1" sz="2400">
                <a:latin typeface="Verdana" panose="020B0604030504040204" pitchFamily="34" charset="0"/>
                <a:ea typeface="Verdana" panose="020B0604030504040204" pitchFamily="34" charset="0"/>
              </a:rPr>
              <a:t>Det finns dock alltid faktorer som vi kan påverka</a:t>
            </a:r>
            <a:r>
              <a:rPr lang="sv-FI" dirty="1" sz="2400">
                <a:latin typeface="Verdana" panose="020B0604030504040204" pitchFamily="34" charset="0"/>
                <a:ea typeface="Verdana" panose="020B0604030504040204" pitchFamily="34" charset="0"/>
              </a:rPr>
              <a:t> </a:t>
            </a:r>
          </a:p>
          <a:p>
            <a:endParaRPr lang="fi-FI"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dirty="1" sz="2400">
                <a:latin typeface="Verdana" panose="020B0604030504040204" pitchFamily="34" charset="0"/>
                <a:ea typeface="Verdana" panose="020B0604030504040204" pitchFamily="34" charset="0"/>
              </a:rPr>
              <a:t>I allmänhet ökar resurserna med hjälp av: stöd av närstående, att be om hjälp i en svår situation, att göra små konkreta saker, förmåga att se flera sidor av saker.</a:t>
            </a:r>
            <a:r>
              <a:rPr lang="sv-FI" dirty="1" sz="2400">
                <a:latin typeface="Verdana" panose="020B0604030504040204" pitchFamily="34" charset="0"/>
                <a:ea typeface="Verdana" panose="020B0604030504040204" pitchFamily="34" charset="0"/>
              </a:rPr>
              <a:t> </a:t>
            </a:r>
          </a:p>
        </p:txBody>
      </p:sp>
      <p:sp>
        <p:nvSpPr>
          <p:cNvPr id="6" name="Tekstiruutu 5">
            <a:extLst>
              <a:ext uri="{FF2B5EF4-FFF2-40B4-BE49-F238E27FC236}">
                <a16:creationId xmlns:a16="http://schemas.microsoft.com/office/drawing/2014/main" id="{66327FD6-D4C8-47F9-9E27-CD26BE022818}"/>
              </a:ext>
            </a:extLst>
          </p:cNvPr>
          <p:cNvSpPr txBox="1"/>
          <p:nvPr/>
        </p:nvSpPr>
        <p:spPr>
          <a:xfrm>
            <a:off x="7759312" y="6310956"/>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05733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077218"/>
          </a:xfrm>
          <a:prstGeom prst="rect">
            <a:avLst/>
          </a:prstGeom>
          <a:solidFill>
            <a:srgbClr val="00747A"/>
          </a:solidFill>
        </p:spPr>
        <p:txBody>
          <a:bodyPr wrap="square" rtlCol="0">
            <a:spAutoFit/>
          </a:bodyPr>
          <a:lstStyle/>
          <a:p>
            <a:pPr algn="ctr"/>
            <a:r>
              <a:rPr lang="sv-FI" dirty="1" sz="3200">
                <a:solidFill>
                  <a:schemeClr val="bg1"/>
                </a:solidFill>
                <a:latin typeface="Verdana" panose="020B0604030504040204" pitchFamily="34" charset="0"/>
              </a:rPr>
              <a:t>Matlust –</a:t>
            </a:r>
            <a:r>
              <a:rPr lang="sv-FI" dirty="1" sz="3200">
                <a:solidFill>
                  <a:schemeClr val="bg1"/>
                </a:solidFill>
                <a:latin typeface="Verdana" panose="020B0604030504040204" pitchFamily="34" charset="0"/>
              </a:rPr>
              <a:t> </a:t>
            </a:r>
          </a:p>
          <a:p>
            <a:pPr algn="ctr"/>
            <a:r>
              <a:rPr lang="sv-FI" dirty="1" sz="3200">
                <a:solidFill>
                  <a:schemeClr val="bg1"/>
                </a:solidFill>
                <a:latin typeface="Verdana" panose="020B0604030504040204" pitchFamily="34" charset="0"/>
              </a:rPr>
              <a:t>drivs du av känslor eller tankar?</a:t>
            </a:r>
          </a:p>
        </p:txBody>
      </p:sp>
      <p:sp>
        <p:nvSpPr>
          <p:cNvPr id="7" name="Content Placeholder 2">
            <a:extLst>
              <a:ext uri="{FF2B5EF4-FFF2-40B4-BE49-F238E27FC236}">
                <a16:creationId xmlns:a16="http://schemas.microsoft.com/office/drawing/2014/main" id="{11D0F7C6-1249-4052-9438-559ADA227DE9}"/>
              </a:ext>
            </a:extLst>
          </p:cNvPr>
          <p:cNvSpPr txBox="1">
            <a:spLocks/>
          </p:cNvSpPr>
          <p:nvPr/>
        </p:nvSpPr>
        <p:spPr>
          <a:xfrm>
            <a:off x="515408" y="1461528"/>
            <a:ext cx="11161183" cy="4821633"/>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9600" dirty="0">
              <a:latin typeface="Verdana" panose="020B0604030504040204" pitchFamily="34" charset="0"/>
              <a:ea typeface="Verdana" panose="020B0604030504040204" pitchFamily="34" charset="0"/>
            </a:endParaRPr>
          </a:p>
          <a:p>
            <a:r>
              <a:rPr lang="sv-FI" dirty="1" sz="9600">
                <a:latin typeface="Verdana" panose="020B0604030504040204" pitchFamily="34" charset="0"/>
                <a:ea typeface="Verdana" panose="020B0604030504040204" pitchFamily="34" charset="0"/>
              </a:rPr>
              <a:t>Identifiera dina känslor och tankar</a:t>
            </a:r>
          </a:p>
          <a:p>
            <a:pPr marL="0" indent="0">
              <a:buNone/>
            </a:pPr>
            <a:endParaRPr lang="fi-FI" sz="9600" dirty="0">
              <a:latin typeface="Verdana" panose="020B0604030504040204" pitchFamily="34" charset="0"/>
              <a:ea typeface="Verdana" panose="020B0604030504040204" pitchFamily="34" charset="0"/>
            </a:endParaRPr>
          </a:p>
          <a:p>
            <a:r>
              <a:rPr lang="sv-FI" dirty="1" sz="9600">
                <a:latin typeface="Verdana" panose="020B0604030504040204" pitchFamily="34" charset="0"/>
                <a:ea typeface="Verdana" panose="020B0604030504040204" pitchFamily="34" charset="0"/>
              </a:rPr>
              <a:t>Känslor måste kännas</a:t>
            </a:r>
            <a:r>
              <a:rPr lang="sv-FI" dirty="1" sz="9600">
                <a:latin typeface="Verdana" panose="020B0604030504040204" pitchFamily="34" charset="0"/>
                <a:ea typeface="Verdana" panose="020B0604030504040204" pitchFamily="34" charset="0"/>
              </a:rPr>
              <a:t> </a:t>
            </a:r>
          </a:p>
          <a:p>
            <a:pPr marL="0" indent="0">
              <a:buNone/>
            </a:pPr>
            <a:endParaRPr lang="fi-FI" sz="9600" dirty="0">
              <a:latin typeface="Verdana" panose="020B0604030504040204" pitchFamily="34" charset="0"/>
              <a:ea typeface="Verdana" panose="020B0604030504040204" pitchFamily="34" charset="0"/>
            </a:endParaRPr>
          </a:p>
          <a:p>
            <a:r>
              <a:rPr lang="sv-FI" dirty="1" sz="9600">
                <a:latin typeface="Verdana" panose="020B0604030504040204" pitchFamily="34" charset="0"/>
                <a:ea typeface="Verdana" panose="020B0604030504040204" pitchFamily="34" charset="0"/>
              </a:rPr>
              <a:t>Tankar är bara tankar, inte alltid fakta</a:t>
            </a:r>
          </a:p>
          <a:p>
            <a:pPr marL="0" indent="0">
              <a:buNone/>
            </a:pPr>
            <a:endParaRPr lang="fi-FI" sz="9600" dirty="0">
              <a:latin typeface="Verdana" panose="020B0604030504040204" pitchFamily="34" charset="0"/>
              <a:ea typeface="Verdana" panose="020B0604030504040204" pitchFamily="34" charset="0"/>
            </a:endParaRPr>
          </a:p>
          <a:p>
            <a:r>
              <a:rPr lang="sv-FI" dirty="1" sz="9600">
                <a:latin typeface="Verdana" panose="020B0604030504040204" pitchFamily="34" charset="0"/>
                <a:ea typeface="Verdana" panose="020B0604030504040204" pitchFamily="34" charset="0"/>
              </a:rPr>
              <a:t>Känner du igen dina känslor och kan du ta avstånd från dina tankar?</a:t>
            </a:r>
          </a:p>
          <a:p>
            <a:pPr marL="0" indent="0">
              <a:buNone/>
            </a:pPr>
            <a:endParaRPr lang="fi-FI" sz="9600" dirty="0">
              <a:latin typeface="Verdana" panose="020B0604030504040204" pitchFamily="34" charset="0"/>
              <a:ea typeface="Verdana" panose="020B0604030504040204" pitchFamily="34" charset="0"/>
            </a:endParaRPr>
          </a:p>
          <a:p>
            <a:r>
              <a:rPr lang="sv-FI" dirty="1" sz="9600">
                <a:latin typeface="Verdana" panose="020B0604030504040204" pitchFamily="34" charset="0"/>
                <a:ea typeface="Verdana" panose="020B0604030504040204" pitchFamily="34" charset="0"/>
              </a:rPr>
              <a:t>Vi övar tillsammans:</a:t>
            </a:r>
            <a:r>
              <a:rPr lang="sv-FI" dirty="1" sz="9600">
                <a:latin typeface="Verdana" panose="020B0604030504040204" pitchFamily="34" charset="0"/>
                <a:ea typeface="Verdana" panose="020B0604030504040204" pitchFamily="34" charset="0"/>
              </a:rPr>
              <a:t> </a:t>
            </a:r>
          </a:p>
          <a:p>
            <a:pPr marL="0" indent="0">
              <a:buNone/>
            </a:pPr>
            <a:r>
              <a:rPr lang="sv-FI" dirty="1" sz="9600">
                <a:latin typeface="Verdana" panose="020B0604030504040204" pitchFamily="34" charset="0"/>
                <a:ea typeface="Verdana" panose="020B0604030504040204" pitchFamily="34" charset="0"/>
                <a:hlinkClick r:id="rId4"/>
              </a:rPr>
              <a:t>Passagerare i bussen</a:t>
            </a:r>
            <a:r>
              <a:rPr lang="sv-FI" dirty="1" sz="9600">
                <a:latin typeface="Verdana" panose="020B0604030504040204" pitchFamily="34" charset="0"/>
                <a:ea typeface="Verdana" panose="020B0604030504040204" pitchFamily="34" charset="0"/>
                <a:hlinkClick r:id="rId5"/>
              </a:rPr>
              <a:t>–</a:t>
            </a:r>
            <a:r>
              <a:rPr lang="sv-FI" dirty="1" sz="9600">
                <a:latin typeface="Verdana" panose="020B0604030504040204" pitchFamily="34" charset="0"/>
                <a:ea typeface="Verdana" panose="020B0604030504040204" pitchFamily="34" charset="0"/>
                <a:hlinkClick r:id="rId4"/>
              </a:rPr>
              <a:t>övningen</a:t>
            </a:r>
          </a:p>
          <a:p>
            <a:pPr marL="0" indent="0">
              <a:buNone/>
            </a:pPr>
            <a:r>
              <a:rPr lang="sv-FI" dirty="1" sz="9600">
                <a:latin typeface="Verdana" panose="020B0604030504040204" pitchFamily="34" charset="0"/>
                <a:ea typeface="Verdana" panose="020B0604030504040204" pitchFamily="34" charset="0"/>
                <a:hlinkClick r:id="rId5"/>
              </a:rPr>
              <a:t>Att sitta medvetet</a:t>
            </a:r>
          </a:p>
          <a:p>
            <a:pPr marL="0" indent="0">
              <a:buNone/>
            </a:pPr>
            <a:r>
              <a:rPr lang="sv-FI" dirty="1" sz="9600">
                <a:latin typeface="Verdana" panose="020B0604030504040204" pitchFamily="34" charset="0"/>
                <a:ea typeface="Verdana" panose="020B0604030504040204" pitchFamily="34" charset="0"/>
                <a:hlinkClick r:id="rId6"/>
              </a:rPr>
              <a:t>Observatören</a:t>
            </a:r>
          </a:p>
          <a:p>
            <a:endParaRPr lang="fi-FI" sz="2000" dirty="0">
              <a:latin typeface="Verdana" panose="020B0604030504040204" pitchFamily="34" charset="0"/>
              <a:ea typeface="Verdana" panose="020B0604030504040204" pitchFamily="34" charset="0"/>
            </a:endParaRPr>
          </a:p>
          <a:p>
            <a:endParaRPr lang="en-US" dirty="0"/>
          </a:p>
        </p:txBody>
      </p:sp>
      <p:sp>
        <p:nvSpPr>
          <p:cNvPr id="6" name="Tekstiruutu 5">
            <a:extLst>
              <a:ext uri="{FF2B5EF4-FFF2-40B4-BE49-F238E27FC236}">
                <a16:creationId xmlns:a16="http://schemas.microsoft.com/office/drawing/2014/main" id="{D784EC9A-730A-4B45-BA60-86DA43ADBDB8}"/>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64919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rPr>
              <a:t>Hur ska det bli i fortsättningen?</a:t>
            </a:r>
          </a:p>
        </p:txBody>
      </p:sp>
      <p:sp>
        <p:nvSpPr>
          <p:cNvPr id="5" name="Tekstiruutu 4">
            <a:extLst>
              <a:ext uri="{FF2B5EF4-FFF2-40B4-BE49-F238E27FC236}">
                <a16:creationId xmlns:a16="http://schemas.microsoft.com/office/drawing/2014/main" id="{E45CD45F-5027-4BCB-91CE-8D79568991BF}"/>
              </a:ext>
            </a:extLst>
          </p:cNvPr>
          <p:cNvSpPr txBox="1"/>
          <p:nvPr/>
        </p:nvSpPr>
        <p:spPr>
          <a:xfrm>
            <a:off x="514350" y="1634836"/>
            <a:ext cx="10411797" cy="4585871"/>
          </a:xfrm>
          <a:prstGeom prst="rect">
            <a:avLst/>
          </a:prstGeom>
          <a:noFill/>
        </p:spPr>
        <p:txBody>
          <a:bodyPr wrap="square" rtlCol="0">
            <a:spAutoFit/>
          </a:bodyPr>
          <a:lstStyle/>
          <a:p>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dirty="1" sz="2800">
                <a:latin typeface="Verdana" panose="020B0604030504040204" pitchFamily="34" charset="0"/>
                <a:ea typeface="Verdana" panose="020B0604030504040204" pitchFamily="34" charset="0"/>
              </a:rPr>
              <a:t>Den handledda fasen avslutas</a:t>
            </a:r>
          </a:p>
          <a:p>
            <a:pPr marL="342900" indent="-342900">
              <a:buFont typeface="Arial" panose="020B0604020202020204" pitchFamily="34" charset="0"/>
              <a:buChar char="•"/>
            </a:pPr>
            <a:r>
              <a:rPr lang="sv-FI" dirty="1" sz="2800">
                <a:latin typeface="Verdana" panose="020B0604030504040204" pitchFamily="34" charset="0"/>
                <a:ea typeface="Verdana" panose="020B0604030504040204" pitchFamily="34" charset="0"/>
              </a:rPr>
              <a:t>Du har tillgång till materialet i Verkkopuntari i ett års tid</a:t>
            </a:r>
          </a:p>
          <a:p>
            <a:pPr marL="342900" indent="-342900">
              <a:buFont typeface="Arial" panose="020B0604020202020204" pitchFamily="34" charset="0"/>
              <a:buChar char="•"/>
            </a:pPr>
            <a:r>
              <a:rPr lang="sv-FI" dirty="1" sz="2800">
                <a:latin typeface="Verdana" panose="020B0604030504040204" pitchFamily="34" charset="0"/>
                <a:ea typeface="Verdana" panose="020B0604030504040204" pitchFamily="34" charset="0"/>
              </a:rPr>
              <a:t>Efter den handledda fasen får du månatligen veckoutmaningar med anknytning till kost, motion, resurser och vila</a:t>
            </a:r>
          </a:p>
          <a:p>
            <a:pPr marL="342900" indent="-342900">
              <a:buFont typeface="Arial" panose="020B0604020202020204" pitchFamily="34" charset="0"/>
              <a:buChar char="•"/>
            </a:pPr>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dirty="1" sz="2800">
                <a:latin typeface="Verdana" panose="020B0604030504040204" pitchFamily="34" charset="0"/>
                <a:ea typeface="Verdana" panose="020B0604030504040204" pitchFamily="34" charset="0"/>
              </a:rPr>
              <a:t>12-månadsmötet __/__ 20__</a:t>
            </a:r>
          </a:p>
          <a:p>
            <a:endParaRPr lang="fi-FI" sz="2000" dirty="0">
              <a:latin typeface="Verdana" panose="020B0604030504040204" pitchFamily="34" charset="0"/>
              <a:ea typeface="Verdana" panose="020B0604030504040204" pitchFamily="34" charset="0"/>
            </a:endParaRPr>
          </a:p>
          <a:p>
            <a:endParaRPr lang="fi-FI" sz="2000" dirty="0">
              <a:latin typeface="Verdana" panose="020B0604030504040204" pitchFamily="34" charset="0"/>
              <a:ea typeface="Verdana" panose="020B0604030504040204" pitchFamily="34" charset="0"/>
            </a:endParaRPr>
          </a:p>
        </p:txBody>
      </p:sp>
      <p:sp>
        <p:nvSpPr>
          <p:cNvPr id="6" name="Tekstiruutu 5">
            <a:extLst>
              <a:ext uri="{FF2B5EF4-FFF2-40B4-BE49-F238E27FC236}">
                <a16:creationId xmlns:a16="http://schemas.microsoft.com/office/drawing/2014/main" id="{929ACA15-7769-4421-8885-32D34EAF038F}"/>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91121631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08B3B1BB633042A3660148A8B017F9" ma:contentTypeVersion="0" ma:contentTypeDescription="Create a new document." ma:contentTypeScope="" ma:versionID="66fb045980154bae914d49911b19a2b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24821AF-8C99-48A8-BDF3-135722763D40}"/>
</file>

<file path=customXml/itemProps2.xml><?xml version="1.0" encoding="utf-8"?>
<ds:datastoreItem xmlns:ds="http://schemas.openxmlformats.org/officeDocument/2006/customXml" ds:itemID="{7AB5244C-289C-4316-AC09-43CE890A5563}"/>
</file>

<file path=customXml/itemProps3.xml><?xml version="1.0" encoding="utf-8"?>
<ds:datastoreItem xmlns:ds="http://schemas.openxmlformats.org/officeDocument/2006/customXml" ds:itemID="{D9A94536-856B-456E-AE87-451C89DEBD66}"/>
</file>

<file path=docProps/app.xml><?xml version="1.0" encoding="utf-8"?>
<Properties xmlns="http://schemas.openxmlformats.org/officeDocument/2006/extended-properties" xmlns:vt="http://schemas.openxmlformats.org/officeDocument/2006/docPropsVTypes">
  <TotalTime>352</TotalTime>
  <Words>1705</Words>
  <Application>Microsoft Office PowerPoint</Application>
  <PresentationFormat>Laajakuva</PresentationFormat>
  <Paragraphs>155</Paragraphs>
  <Slides>10</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Calibri Light</vt:lpstr>
      <vt:lpstr>Verdana</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Johanna Toivola</cp:lastModifiedBy>
  <cp:revision>40</cp:revision>
  <dcterms:created xsi:type="dcterms:W3CDTF">2020-04-23T05:12:49Z</dcterms:created>
  <dcterms:modified xsi:type="dcterms:W3CDTF">2021-07-07T07:26:51Z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0x010100B508B3B1BB633042A3660148A8B017F9</vt:lpwstr>
  </property>
</Properties>
</file>