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73" r:id="rId5"/>
    <p:sldId id="265" r:id="rId6"/>
    <p:sldId id="264" r:id="rId7"/>
    <p:sldId id="274" r:id="rId8"/>
    <p:sldId id="268" r:id="rId9"/>
    <p:sldId id="271" r:id="rId10"/>
    <p:sldId id="457" r:id="rId11"/>
    <p:sldId id="27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221" autoAdjust="0"/>
  </p:normalViewPr>
  <p:slideViewPr>
    <p:cSldViewPr snapToGrid="0">
      <p:cViewPr varScale="1">
        <p:scale>
          <a:sx n="36" d="100"/>
          <a:sy n="36" d="100"/>
        </p:scale>
        <p:origin x="2482"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7.3.2024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Esitystä tai sen osia voi hyödyntää 12 viikon tapaamisessa tarpeen mukaan ja esitystä voi muokata </a:t>
            </a: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Kerrotaan tapaamisen sisältö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lisännyt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jollakin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Harjoituksen avulla pyritään näkemään ensin toisessa ajatteluansoja ja toimintamalleja, jotka ovat haitaksi itselleen ja joiden huomaaminen voisi herättää muutokseen.  Ihmisten on helpompi yleensä ensin tunnistaa toisessa käyttäytymismalleja, ja siitä voidaan ohjata huomaamaan omassa elämässään samankaltaisia tai muita toimintamalleja, joita voidaan muuttaa.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Painonhallinnan haasteeksi nimetään usein ajanpuuteen. Voimavarat saattavat myös huveta muualle kuin itsensä huomioimiseen.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Harjoitus tuo näkyväksi yleisen haasteen ja kun harjoitusta puretaan, se nousee esille (tai jos ei nouse, ohjaaja voi nostaa)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osallistuja on eläkeläinen tai työelämän ulkopuolella oleva, voidaan tätä harjoitusta sanoittaa uudestaan, jotta myös muut kuin työssäkäyvät hyötyvät. Toisaalta vaikka elämäntilanne ei ole täysin samaistuttava, se ei haittaa. Koska tarkoituksena on tuoda esille merkittäviä asioita, jotka vaikuttavat painonhallintaan.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Mitä ajatteluansoja tunnistat tarinan henkilöllä olevan? Mitä haitallisia toimintamalleja tunnistat?</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Keskeistä on itsensä arvostaminen, jämäkkyyden harjoittaminen, ettei kaikki voimavarat mene työhön tai muiden hoivaamiseen </a:t>
            </a:r>
          </a:p>
          <a:p>
            <a:r>
              <a:rPr lang="fi-FI" sz="1200" kern="1200" dirty="0">
                <a:solidFill>
                  <a:schemeClr val="tx1"/>
                </a:solidFill>
                <a:effectLst/>
                <a:latin typeface="+mn-lt"/>
                <a:ea typeface="+mn-ea"/>
                <a:cs typeface="+mn-cs"/>
              </a:rPr>
              <a:t>- Laihduttelu, kannattaako dieetille ryhtyä vai olisiko elämäntapamuutos</a:t>
            </a:r>
          </a:p>
          <a:p>
            <a:r>
              <a:rPr lang="fi-FI" sz="1200" kern="1200" dirty="0">
                <a:solidFill>
                  <a:schemeClr val="tx1"/>
                </a:solidFill>
                <a:effectLst/>
                <a:latin typeface="+mn-lt"/>
                <a:ea typeface="+mn-ea"/>
                <a:cs typeface="+mn-cs"/>
              </a:rPr>
              <a:t>- Kiire -&gt; ajankäyttö, voinko vaikuttaa ja mihin voin vaikuttaa</a:t>
            </a:r>
          </a:p>
          <a:p>
            <a:r>
              <a:rPr lang="fi-FI" sz="1200" kern="1200" dirty="0">
                <a:solidFill>
                  <a:schemeClr val="tx1"/>
                </a:solidFill>
                <a:effectLst/>
                <a:latin typeface="+mn-lt"/>
                <a:ea typeface="+mn-ea"/>
                <a:cs typeface="+mn-cs"/>
              </a:rPr>
              <a:t>- Töiden liiallinen tekeminen -&gt; itsensä unohtaminen, tässä on hyvä muistuttaa, että joillakin se on työ joillakin vaikka muiden tarpeista huolehtiminen menee oman hyvinvoinnin edelle</a:t>
            </a:r>
          </a:p>
          <a:p>
            <a:r>
              <a:rPr lang="fi-FI" sz="1200" kern="1200" dirty="0">
                <a:solidFill>
                  <a:schemeClr val="tx1"/>
                </a:solidFill>
                <a:effectLst/>
                <a:latin typeface="+mn-lt"/>
                <a:ea typeface="+mn-ea"/>
                <a:cs typeface="+mn-cs"/>
              </a:rPr>
              <a:t>- Aika puolison tai ylipäätään itselle tärkeiden ihmisten kanssa</a:t>
            </a:r>
          </a:p>
          <a:p>
            <a:r>
              <a:rPr lang="fi-FI" sz="1200" kern="1200" dirty="0">
                <a:solidFill>
                  <a:schemeClr val="tx1"/>
                </a:solidFill>
                <a:effectLst/>
                <a:latin typeface="+mn-lt"/>
                <a:ea typeface="+mn-ea"/>
                <a:cs typeface="+mn-cs"/>
              </a:rPr>
              <a:t>- Riittämätön syöminen -&gt; moni asia olisi paremmin, jos syöminen olisi hyvää ja riittävää</a:t>
            </a:r>
          </a:p>
          <a:p>
            <a:r>
              <a:rPr lang="fi-FI" sz="1200" kern="1200" dirty="0">
                <a:solidFill>
                  <a:schemeClr val="tx1"/>
                </a:solidFill>
                <a:effectLst/>
                <a:latin typeface="+mn-lt"/>
                <a:ea typeface="+mn-ea"/>
                <a:cs typeface="+mn-cs"/>
              </a:rPr>
              <a:t>- Tunnesyöminen -&gt; mitä keinoja täsmäsyömisen lisäksi, onko yhteys myös puolisoon ja yhteiseen aikaan</a:t>
            </a:r>
          </a:p>
          <a:p>
            <a:r>
              <a:rPr lang="fi-FI" sz="1200" kern="1200" dirty="0">
                <a:solidFill>
                  <a:schemeClr val="tx1"/>
                </a:solidFill>
                <a:effectLst/>
                <a:latin typeface="+mn-lt"/>
                <a:ea typeface="+mn-ea"/>
                <a:cs typeface="+mn-cs"/>
              </a:rPr>
              <a:t>- Pelko sairastumisesta -&gt; miten voi kanavoida tekemiseen ei lamaannukseen</a:t>
            </a:r>
          </a:p>
          <a:p>
            <a:r>
              <a:rPr lang="fi-FI" sz="1200" kern="1200" dirty="0">
                <a:solidFill>
                  <a:schemeClr val="tx1"/>
                </a:solidFill>
                <a:effectLst/>
                <a:latin typeface="+mn-lt"/>
                <a:ea typeface="+mn-ea"/>
                <a:cs typeface="+mn-cs"/>
              </a:rPr>
              <a:t>- Liikunnan merkitys: mielihyvä, ilo ja toimintakyky</a:t>
            </a:r>
          </a:p>
          <a:p>
            <a:r>
              <a:rPr lang="fi-FI" sz="1200" kern="1200" dirty="0">
                <a:solidFill>
                  <a:schemeClr val="tx1"/>
                </a:solidFill>
                <a:effectLst/>
                <a:latin typeface="+mn-lt"/>
                <a:ea typeface="+mn-ea"/>
                <a:cs typeface="+mn-cs"/>
              </a:rPr>
              <a:t>- Unen merkitys, miten voisi lisätä</a:t>
            </a:r>
          </a:p>
          <a:p>
            <a:r>
              <a:rPr lang="fi-FI" sz="1200" kern="1200" dirty="0">
                <a:solidFill>
                  <a:schemeClr val="tx1"/>
                </a:solidFill>
                <a:effectLst/>
                <a:latin typeface="+mn-lt"/>
                <a:ea typeface="+mn-ea"/>
                <a:cs typeface="+mn-cs"/>
              </a:rPr>
              <a:t>- Matala mieliala ja mistä kaikesta se johtuu, miten voisi parantaa (ruoka, lepo, liike)</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Jatkokeskustelu liittyen voimavarojen rajallisuudesta ja mitä asialle voisi tehdä jatkuu seuraavan dian muistiinpanoissa </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111686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Jatkokeskusteluna: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Miten omassa elämässä näkyy, että aika on rajallista ja voimavaroja ei ole loputtomiin ja miten tähän voi samaistua?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Vaikka oma elämä ei ole juuri näin kuin tarinassa, mutta mikä omassa elämässä ovat ne asiat, jotka saa aikaan härdellin tai tilanteen, ettei omalle hyvinvoinnille ole aikaa tai voimavaroja?</a:t>
            </a:r>
          </a:p>
          <a:p>
            <a:r>
              <a:rPr lang="fi-FI" sz="1200" kern="1200" dirty="0">
                <a:solidFill>
                  <a:schemeClr val="tx1"/>
                </a:solidFill>
                <a:effectLst/>
                <a:latin typeface="+mn-lt"/>
                <a:ea typeface="+mn-ea"/>
                <a:cs typeface="+mn-cs"/>
              </a:rPr>
              <a:t> Miten sen voisi muuttaa?</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69226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Tämä osion voi tehdä keskustellen tai harjoituksena niin, että jokainen miettii omia voimavarojaan ensin ja jaetaan sitten. Riippuu hieman ryhmästä, mikä on toimivampi. </a:t>
            </a:r>
          </a:p>
          <a:p>
            <a:r>
              <a:rPr lang="fi-FI" sz="1200" kern="1200" dirty="0">
                <a:solidFill>
                  <a:schemeClr val="tx1"/>
                </a:solidFill>
                <a:effectLst/>
                <a:latin typeface="+mn-lt"/>
                <a:ea typeface="+mn-ea"/>
                <a:cs typeface="+mn-cs"/>
              </a:rPr>
              <a:t>Kannattaa koota oivalluksia taas flapille, mutta jos tähän ei haluta käyttää paljon aikaa, niin keskustelu riittää</a:t>
            </a:r>
          </a:p>
          <a:p>
            <a:r>
              <a:rPr lang="fi-FI" sz="1200" kern="1200" dirty="0">
                <a:solidFill>
                  <a:schemeClr val="tx1"/>
                </a:solidFill>
                <a:effectLst/>
                <a:latin typeface="+mn-lt"/>
                <a:ea typeface="+mn-ea"/>
                <a:cs typeface="+mn-cs"/>
              </a:rPr>
              <a:t>Aikaa voi varata 10-20 min</a:t>
            </a:r>
            <a:endParaRPr lang="fi-FI" dirty="0"/>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Ajatusten ja tunteiden tunnistaminen on ensimmäinen askel muutoksessa kohti viisasta syömisen hallintaa.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Tunteita ei kannata pelätä, se ei tietenkään tarkoita, että kaikki tunteet ”huudellaan” ilman säätelyä, mutta on tärkeä osata tuntea kaikkia perustunteita kuten surua, vihaa, pelko ja iloa. Jos jotain tunnetta panttaa tai välttelee vaikka syömisen avulla, se yleensä kostautuu. Tunne on fyysisesti tuntemus kehossa, joten tunteiden tunnistamista voi hyvin harjoitella ihan vaan havainnoimalla mitä kehossa tapahtuu, pysähtyen tunteen äärelle. Tai joskus se tarkoittaa, että pysähtyy mieliteon äärelle, ja huomaakin että tunnetila ohjaa.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tunteita ei ole tottunut tuntemaan tai säätelemään viisaasti, saattaa olla, että ratkaisuna on ollut pitkään tunteisiin syöminen. Kun tämän tunnistaa, voi aloittaa harjoittelemaan tunteiden tunnistamista ja muulla tavalla säätelyä tai huomata ettei aina tunteille tarvitse tehdä mitään, voidaan vain olla ja huomata että tunne muuttuu. Tunne kestää 90 s, ei sen kauempaa, toki ajattelun avulla voimme ylläpitää tai uusia tunnetta, mutta tunnekokemus on lopulta lyhyt ja se voi auttaa myös tunteiden kanssa olemisessa. Tunteet muuttuvat aina, vaihtuvat ja menettävät voimaansa, kunnes taas palaavat jne.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Ajatukset ovat vain ajatuksia, eivät totta. Voimme olla tekemättä </a:t>
            </a:r>
            <a:r>
              <a:rPr lang="fi-FI" sz="1200" kern="1200" dirty="0">
                <a:solidFill>
                  <a:schemeClr val="tx1"/>
                </a:solidFill>
                <a:effectLst/>
                <a:latin typeface="Verdana" panose="020B0604030504040204" pitchFamily="34" charset="0"/>
                <a:ea typeface="Verdana" panose="020B0604030504040204" pitchFamily="34" charset="0"/>
                <a:cs typeface="+mn-cs"/>
              </a:rPr>
              <a:t>kuten</a:t>
            </a:r>
            <a:r>
              <a:rPr lang="fi-FI" sz="1200" kern="1200" dirty="0">
                <a:solidFill>
                  <a:schemeClr val="tx1"/>
                </a:solidFill>
                <a:effectLst/>
                <a:latin typeface="+mn-lt"/>
                <a:ea typeface="+mn-ea"/>
                <a:cs typeface="+mn-cs"/>
              </a:rPr>
              <a:t> ajatukset sanoo, se ei edes ole vaikeaa. Teemme sitä jatkuvasti elämässämme: heräämme töihin, vaikka nukuttaisi, hoidamme töitä, vaikka väsyttäisi, hoidamme lapsiamme, lemmikkejämme tai kotiamme, vaikka aina ei huvita. Tärkeintä on ymmärtää, ettei ajatus ole totta ja voimme myös päättää minkä ajatuksen toteutamme.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Tämä on ihan perusvaihe, toki sitten olisi hyvä opetella tunnesäätelyä, oppia enemmän tunnistamaan ajatteluansoja (uskomuksia, jotka eivät ole totta ollenkaan), sisäistä puhetta jne. Ohjaustilanteessa voi myös tulla puheeksi, ettei nämä yksikertaiset harjoitukset auta ja siihen voi sanoa, ettei varmasti auta yksinään, eikä taatusti, jos ei lähde harjoittelemaan. Mielentaidot ovat kuin mikä muukin taito, se vahvistuu, kun harjoittelee.</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Kuunnelkaa linkin harjoitukset. Vaihtoehtoisesti ohjaaja voi myös lukea harjoitukset. Harjoitukset vievät asiaa konkreettisesti tunteiden ja ajatusten äärelle. Harjoituksen jälkeen voitte jakaa ajatuksia ja kokemuksia harjoituksista. Ohjaaja voi kannustaa kokeilemaan muitakin Oivamieli.fi-sivuston harjoituksia.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Matkustajat bussissa -harjoitus </a:t>
            </a:r>
            <a:r>
              <a:rPr lang="fi-FI" sz="1200" kern="1200" dirty="0">
                <a:solidFill>
                  <a:schemeClr val="tx1"/>
                </a:solidFill>
                <a:effectLst/>
                <a:latin typeface="+mn-lt"/>
                <a:ea typeface="+mn-ea"/>
                <a:cs typeface="+mn-cs"/>
              </a:rPr>
              <a:t>auttaa suhtautumaan omiin ajatuksiin hieman etäämmältä, muistamaan ettei niitä voi poistaa, muttei niitä myöskään kannata aina totella.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Tietoinen istuminen, pysähtymisharjoitus</a:t>
            </a:r>
            <a:r>
              <a:rPr lang="fi-FI" sz="1200" kern="1200" dirty="0">
                <a:solidFill>
                  <a:schemeClr val="tx1"/>
                </a:solidFill>
                <a:effectLst/>
                <a:latin typeface="+mn-lt"/>
                <a:ea typeface="+mn-ea"/>
                <a:cs typeface="+mn-cs"/>
              </a:rPr>
              <a:t>: tietoinen istuminen auttaa taas pysähtymään tunteiden äärelle ja tunnistamaan ajatteluaan ja sisäistä puhetta. On tärkeää osata tuntea ja toisaalta myös olla tunteiden kanssa, eikä heti pyri säätelemään tunteita esim. ruuan tai muun avulla.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Tarkkailija-harjoitus </a:t>
            </a:r>
            <a:r>
              <a:rPr lang="fi-FI" sz="1200" kern="1200" dirty="0">
                <a:solidFill>
                  <a:schemeClr val="tx1"/>
                </a:solidFill>
                <a:effectLst/>
                <a:latin typeface="+mn-lt"/>
                <a:ea typeface="+mn-ea"/>
                <a:cs typeface="+mn-cs"/>
              </a:rPr>
              <a:t>on erittäin hyvä harjoitus omien tunteiden ja ajatusten havainnointiin ja huomaamaan, että emme ole yhtä ajatusten ja tunteiden kanssa. Tämä on myös vaativin harjoitus näistä ja suosittelen tekemään tätä, jos tämä on ohjaajalle tuttu ja selkeä.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Kannattaa varata riittävästi aikaa ja tehdä yhdessä ainakin yksi harjoitus, mieluummin enemmän ja ohjata harjoittelemaan lisää. </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14905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Voitte sopia resurssien ja mahdollisen tarpeen puitteissa myös välitapaamisia ennen vuoden tapaamista</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10515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36605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oivamieli.fi/tarkkailija.php" TargetMode="External"/><Relationship Id="rId5" Type="http://schemas.openxmlformats.org/officeDocument/2006/relationships/hyperlink" Target="https://oivamieli.fi/tietoinen_istuminen.php" TargetMode="External"/><Relationship Id="rId4" Type="http://schemas.openxmlformats.org/officeDocument/2006/relationships/hyperlink" Target="https://oivamieli.fi/matkustajat_bussissa.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495626"/>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Verdana" panose="020B0604030504040204" pitchFamily="34" charset="0"/>
                <a:ea typeface="Verdana" panose="020B0604030504040204" pitchFamily="34" charset="0"/>
              </a:rPr>
              <a:t>Tervetuloa 12 viikon tapaamiseen!</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10</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i 13">
            <a:extLst>
              <a:ext uri="{FF2B5EF4-FFF2-40B4-BE49-F238E27FC236}">
                <a16:creationId xmlns:a16="http://schemas.microsoft.com/office/drawing/2014/main" id="{A082B905-1072-4682-A1D4-C5A377A6F90C}"/>
              </a:ext>
            </a:extLst>
          </p:cNvPr>
          <p:cNvSpPr/>
          <p:nvPr/>
        </p:nvSpPr>
        <p:spPr>
          <a:xfrm>
            <a:off x="2639566" y="149086"/>
            <a:ext cx="6680752" cy="6390861"/>
          </a:xfrm>
          <a:prstGeom prst="ellipse">
            <a:avLst/>
          </a:prstGeom>
          <a:solidFill>
            <a:srgbClr val="007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5" name="Tekstiruutu 4">
            <a:extLst>
              <a:ext uri="{FF2B5EF4-FFF2-40B4-BE49-F238E27FC236}">
                <a16:creationId xmlns:a16="http://schemas.microsoft.com/office/drawing/2014/main" id="{63306BD8-0D8E-4F9F-B9F8-57FB27C09619}"/>
              </a:ext>
            </a:extLst>
          </p:cNvPr>
          <p:cNvSpPr txBox="1"/>
          <p:nvPr/>
        </p:nvSpPr>
        <p:spPr>
          <a:xfrm>
            <a:off x="2060510" y="1539950"/>
            <a:ext cx="7838864" cy="3539430"/>
          </a:xfrm>
          <a:prstGeom prst="rect">
            <a:avLst/>
          </a:prstGeom>
          <a:noFill/>
        </p:spPr>
        <p:txBody>
          <a:bodyPr wrap="square" rtlCol="0">
            <a:spAutoFit/>
          </a:bodyPr>
          <a:lstStyle/>
          <a:p>
            <a:pPr algn="ctr"/>
            <a:r>
              <a:rPr lang="fi-FI" sz="2800" dirty="0">
                <a:solidFill>
                  <a:schemeClr val="bg1"/>
                </a:solidFill>
                <a:latin typeface="Verdana" panose="020B0604030504040204" pitchFamily="34" charset="0"/>
                <a:ea typeface="Verdana" panose="020B0604030504040204" pitchFamily="34" charset="0"/>
              </a:rPr>
              <a:t>Anna minulle tyyneyttä </a:t>
            </a:r>
          </a:p>
          <a:p>
            <a:pPr algn="ctr"/>
            <a:r>
              <a:rPr lang="fi-FI" sz="2800" dirty="0">
                <a:solidFill>
                  <a:schemeClr val="bg1"/>
                </a:solidFill>
                <a:latin typeface="Verdana" panose="020B0604030504040204" pitchFamily="34" charset="0"/>
                <a:ea typeface="Verdana" panose="020B0604030504040204" pitchFamily="34" charset="0"/>
              </a:rPr>
              <a:t>hyväksyä asiat, </a:t>
            </a:r>
          </a:p>
          <a:p>
            <a:pPr algn="ctr"/>
            <a:r>
              <a:rPr lang="fi-FI" sz="2800" dirty="0">
                <a:solidFill>
                  <a:schemeClr val="bg1"/>
                </a:solidFill>
                <a:latin typeface="Verdana" panose="020B0604030504040204" pitchFamily="34" charset="0"/>
                <a:ea typeface="Verdana" panose="020B0604030504040204" pitchFamily="34" charset="0"/>
              </a:rPr>
              <a:t>joita en voi muuttaa.</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fi-FI" sz="2800" dirty="0">
                <a:solidFill>
                  <a:schemeClr val="bg1"/>
                </a:solidFill>
                <a:latin typeface="Verdana" panose="020B0604030504040204" pitchFamily="34" charset="0"/>
                <a:ea typeface="Verdana" panose="020B0604030504040204" pitchFamily="34" charset="0"/>
              </a:rPr>
              <a:t>Rohkeutta muuttaa ne, jotka voin.</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fi-FI" sz="2800" dirty="0">
                <a:solidFill>
                  <a:schemeClr val="bg1"/>
                </a:solidFill>
                <a:latin typeface="Verdana" panose="020B0604030504040204" pitchFamily="34" charset="0"/>
                <a:ea typeface="Verdana" panose="020B0604030504040204" pitchFamily="34" charset="0"/>
              </a:rPr>
              <a:t>Sekä viisautta erottaa </a:t>
            </a:r>
          </a:p>
          <a:p>
            <a:pPr algn="ctr"/>
            <a:r>
              <a:rPr lang="fi-FI" sz="2800" dirty="0">
                <a:solidFill>
                  <a:schemeClr val="bg1"/>
                </a:solidFill>
                <a:latin typeface="Verdana" panose="020B0604030504040204" pitchFamily="34" charset="0"/>
                <a:ea typeface="Verdana" panose="020B0604030504040204" pitchFamily="34" charset="0"/>
              </a:rPr>
              <a:t>nämä asiat toisistaan.</a:t>
            </a:r>
          </a:p>
        </p:txBody>
      </p:sp>
      <p:sp>
        <p:nvSpPr>
          <p:cNvPr id="6" name="Tekstiruutu 5">
            <a:extLst>
              <a:ext uri="{FF2B5EF4-FFF2-40B4-BE49-F238E27FC236}">
                <a16:creationId xmlns:a16="http://schemas.microsoft.com/office/drawing/2014/main" id="{B3897ACE-9500-4ACC-BF75-2E2B5FDDBD3E}"/>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75731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dirty="0">
                <a:latin typeface="Verdana" panose="020B0604030504040204" pitchFamily="34" charset="0"/>
                <a:ea typeface="Verdana" panose="020B0604030504040204" pitchFamily="34" charset="0"/>
              </a:rPr>
              <a:t>Harjoitus: Onnistumistutka</a:t>
            </a:r>
            <a:r>
              <a:rPr lang="en-US" dirty="0">
                <a:latin typeface="Verdana" panose="020B0604030504040204" pitchFamily="34" charset="0"/>
                <a:ea typeface="Verdana" panose="020B0604030504040204" pitchFamily="34" charset="0"/>
              </a:rPr>
              <a:t>​</a:t>
            </a:r>
          </a:p>
          <a:p>
            <a:r>
              <a:rPr lang="fi-FI" dirty="0">
                <a:latin typeface="Verdana" panose="020B0604030504040204" pitchFamily="34" charset="0"/>
                <a:ea typeface="Verdana" panose="020B0604030504040204" pitchFamily="34" charset="0"/>
              </a:rPr>
              <a:t>Harjoitus: Elämä on yhtä härdelliä</a:t>
            </a:r>
          </a:p>
          <a:p>
            <a:r>
              <a:rPr lang="fi-FI" dirty="0">
                <a:latin typeface="Verdana" panose="020B0604030504040204" pitchFamily="34" charset="0"/>
                <a:ea typeface="Verdana" panose="020B0604030504040204" pitchFamily="34" charset="0"/>
              </a:rPr>
              <a:t>Voimavarat ja aika muutokseen</a:t>
            </a:r>
          </a:p>
          <a:p>
            <a:r>
              <a:rPr lang="fi-FI" dirty="0">
                <a:latin typeface="Verdana" panose="020B0604030504040204" pitchFamily="34" charset="0"/>
                <a:ea typeface="Verdana" panose="020B0604030504040204" pitchFamily="34" charset="0"/>
              </a:rPr>
              <a:t>Jatkosuunnitelma </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ea typeface="Verdana" panose="020B0604030504040204" pitchFamily="34" charset="0"/>
              </a:rPr>
              <a:t>Harjoitus: Onnistumistutka</a:t>
            </a:r>
            <a:endParaRPr lang="en-US" sz="36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659603"/>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Verdana" panose="020B0604030504040204" pitchFamily="34" charset="0"/>
                <a:ea typeface="Verdana" panose="020B0604030504040204" pitchFamily="34" charset="0"/>
              </a:rPr>
              <a:t>Missä olet onnistunut? </a:t>
            </a:r>
          </a:p>
          <a:p>
            <a:endParaRPr lang="fi-FI"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Oletko saanut uusia oivalluksia? </a:t>
            </a:r>
          </a:p>
          <a:p>
            <a:pPr marL="0" indent="0">
              <a:buNone/>
            </a:pPr>
            <a:endParaRPr lang="fi-FI"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Mitkä asiat ovat tukeneet muutostasi?</a:t>
            </a:r>
          </a:p>
          <a:p>
            <a:pPr marL="0" indent="0">
              <a:buNone/>
            </a:pPr>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90077DB0-9382-434D-A26B-16DEB0D932FD}"/>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a:t>
            </a:r>
          </a:p>
          <a:p>
            <a:pPr algn="ctr"/>
            <a:r>
              <a:rPr lang="fi-FI" sz="4400" dirty="0">
                <a:solidFill>
                  <a:schemeClr val="bg1"/>
                </a:solidFill>
                <a:latin typeface="Verdana" panose="020B0604030504040204" pitchFamily="34" charset="0"/>
              </a:rPr>
              <a:t>Elämä on yhtä härdelliä</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r>
              <a:rPr lang="fi-FI" dirty="0">
                <a:latin typeface="Verdana" panose="020B0604030504040204" pitchFamily="34" charset="0"/>
                <a:ea typeface="Verdana" panose="020B0604030504040204" pitchFamily="34" charset="0"/>
              </a:rPr>
              <a:t>Kuuntele tai lue tarina</a:t>
            </a:r>
          </a:p>
          <a:p>
            <a:r>
              <a:rPr lang="fi-FI" dirty="0">
                <a:latin typeface="Verdana" panose="020B0604030504040204" pitchFamily="34" charset="0"/>
                <a:ea typeface="Verdana" panose="020B0604030504040204" pitchFamily="34" charset="0"/>
              </a:rPr>
              <a:t>Mieti, miten tätä tilannetta voisi lähteä purkamaan? Tunnistatko tunteita tai toimintamalleja, jotka altistavat käyttäytymiselle, joka ei tue hyvinvointia?</a:t>
            </a:r>
          </a:p>
          <a:p>
            <a:r>
              <a:rPr lang="fi-FI" dirty="0">
                <a:latin typeface="Verdana" panose="020B0604030504040204" pitchFamily="34" charset="0"/>
                <a:ea typeface="Verdana" panose="020B0604030504040204" pitchFamily="34" charset="0"/>
              </a:rPr>
              <a:t>Mitä asioita olisi hyvä ensin tehdä? Mikä voisi motivoida muutokseen?</a:t>
            </a:r>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59427"/>
            <a:ext cx="4109721" cy="273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iruutu 8">
            <a:extLst>
              <a:ext uri="{FF2B5EF4-FFF2-40B4-BE49-F238E27FC236}">
                <a16:creationId xmlns:a16="http://schemas.microsoft.com/office/drawing/2014/main" id="{A85FC029-DD88-4E16-8479-1144114A7467}"/>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601746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Elämä on yhtä härdelliä</a:t>
            </a:r>
          </a:p>
        </p:txBody>
      </p:sp>
      <p:sp>
        <p:nvSpPr>
          <p:cNvPr id="7" name="Tekstiruutu 6">
            <a:extLst>
              <a:ext uri="{FF2B5EF4-FFF2-40B4-BE49-F238E27FC236}">
                <a16:creationId xmlns:a16="http://schemas.microsoft.com/office/drawing/2014/main" id="{312A9F4C-2F05-442C-BD28-BBA6116021B2}"/>
              </a:ext>
            </a:extLst>
          </p:cNvPr>
          <p:cNvSpPr txBox="1"/>
          <p:nvPr/>
        </p:nvSpPr>
        <p:spPr>
          <a:xfrm>
            <a:off x="283028" y="921653"/>
            <a:ext cx="11625943" cy="5170646"/>
          </a:xfrm>
          <a:prstGeom prst="rect">
            <a:avLst/>
          </a:prstGeom>
          <a:noFill/>
        </p:spPr>
        <p:txBody>
          <a:bodyPr wrap="square" rtlCol="0">
            <a:spAutoFit/>
          </a:bodyPr>
          <a:lstStyle/>
          <a:p>
            <a:pPr marL="285750" indent="-285750">
              <a:buFont typeface="Arial" panose="020B0604020202020204" pitchFamily="34" charset="0"/>
              <a:buChar char="•"/>
            </a:pPr>
            <a:r>
              <a:rPr lang="fi-FI" sz="1500" dirty="0">
                <a:latin typeface="Verdana" panose="020B0604030504040204" pitchFamily="34" charset="0"/>
                <a:ea typeface="Verdana" panose="020B0604030504040204" pitchFamily="34" charset="0"/>
              </a:rPr>
              <a:t>Olen kamppaillut painoni kanssa vuosia. Paino on noussut viimeisen 10 vuoden aikana liki 20 kiloa. Minua harmittaa, kun en tunne kroppaani omakseni, eikä mikään vaate mahdu päälle. Kohonnut verenpaine ja paastosokeri huolettavat. Lääkäri sanoi, että pitäisi laihduttaa ja lisätä liikuntaa. Mutta kun polvet ei kestä, jos yritän vähänkin kovempaa liikkua. Tiedän, jos paino ei putoa, pitää ottaa diabetes- ja verenpainelääkitys käyttöön, mikä ei tunnu hyvältä. </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500" dirty="0">
                <a:latin typeface="Verdana" panose="020B0604030504040204" pitchFamily="34" charset="0"/>
                <a:ea typeface="Verdana" panose="020B0604030504040204" pitchFamily="34" charset="0"/>
              </a:rPr>
              <a:t>Olen yrittänyt laihduttaa useasti. Viimeksi kokeilin vähähiilihydraattista ruokavaliota. Vaikka painon saisi putoamaan, se nousee aina laihdutuksen jälkeen. En oikein jaksa enää yrittää.</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500" dirty="0">
                <a:latin typeface="Verdana" panose="020B0604030504040204" pitchFamily="34" charset="0"/>
                <a:ea typeface="Verdana" panose="020B0604030504040204" pitchFamily="34" charset="0"/>
              </a:rPr>
              <a:t>Töissä muutokset ja kiire on jatkuvaa. Minulla on paljon keskeneräisiä töitä, joissa aikataulut paukkuvat. En ehdi kunnolla syödä päivän aikana. En voi jättää töitä hoitamatta. Monesti illalla saatan kaivaa työt laukustani esille tai sitten laukku on oven pielessä muistuttamassa tekemättömistä töistä. Työasiat tulevat uniin ja pyörivät jo aamuyöstä mielessä herätessäni kesken unien. Mielialani on ollut välillä matalalla, eikä huono nukkuminen tilannetta helpota. </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500" dirty="0">
                <a:latin typeface="Verdana" panose="020B0604030504040204" pitchFamily="34" charset="0"/>
                <a:ea typeface="Verdana" panose="020B0604030504040204" pitchFamily="34" charset="0"/>
              </a:rPr>
              <a:t>Tuntuu, että juoksen arjen oravanpyörässä kellon kanssa kilpaa. Puolisonkaan kanssa ei ole yhteistä aikaa. Sitä paitsi, milloin ehtisin harrastamaan liikuntaa tai tapaamaan ystäviäni? Uimassa kävin ennen mielelläni, mutta ylipainon vuoksi en enää kehtaa.</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500" dirty="0">
                <a:latin typeface="Verdana" panose="020B0604030504040204" pitchFamily="34" charset="0"/>
                <a:ea typeface="Verdana" panose="020B0604030504040204" pitchFamily="34" charset="0"/>
              </a:rPr>
              <a:t>Usein käy niin, että työpäivän jälkeen kotiin tullessa minulla on kova nälkä ja mätän ruokaa naamariin silmittömästi. Tiedän, että ei pitäisi, mutta tämä helpottaa nälkää ja muutenkin oloa. Syömisen jälkeen olen vihainen itselleni, kun tiedän painon nousevan enkä saa pidettyä syömistä aisoissa. </a:t>
            </a:r>
          </a:p>
        </p:txBody>
      </p:sp>
      <p:sp>
        <p:nvSpPr>
          <p:cNvPr id="8" name="Tekstiruutu 7">
            <a:extLst>
              <a:ext uri="{FF2B5EF4-FFF2-40B4-BE49-F238E27FC236}">
                <a16:creationId xmlns:a16="http://schemas.microsoft.com/office/drawing/2014/main" id="{9886E58E-88EC-4CF3-BE61-69676AD04974}"/>
              </a:ext>
            </a:extLst>
          </p:cNvPr>
          <p:cNvSpPr txBox="1"/>
          <p:nvPr/>
        </p:nvSpPr>
        <p:spPr>
          <a:xfrm>
            <a:off x="595517" y="6197025"/>
            <a:ext cx="7464490" cy="553998"/>
          </a:xfrm>
          <a:prstGeom prst="rect">
            <a:avLst/>
          </a:prstGeom>
          <a:noFill/>
        </p:spPr>
        <p:txBody>
          <a:bodyPr wrap="square" rtlCol="0">
            <a:spAutoFit/>
          </a:bodyPr>
          <a:lstStyle/>
          <a:p>
            <a:r>
              <a:rPr lang="fi-FI" sz="1500" dirty="0">
                <a:latin typeface="Verdana" panose="020B0604030504040204" pitchFamily="34" charset="0"/>
                <a:ea typeface="Verdana" panose="020B0604030504040204" pitchFamily="34" charset="0"/>
              </a:rPr>
              <a:t>Lähde: Painonhallintatalo, ammattilaisosio: </a:t>
            </a:r>
          </a:p>
          <a:p>
            <a:r>
              <a:rPr lang="fi-FI" sz="1500" dirty="0">
                <a:latin typeface="Verdana" panose="020B0604030504040204" pitchFamily="34" charset="0"/>
                <a:ea typeface="Verdana" panose="020B0604030504040204" pitchFamily="34" charset="0"/>
              </a:rPr>
              <a:t>Teeriniemi, Jokelainen</a:t>
            </a:r>
          </a:p>
        </p:txBody>
      </p:sp>
      <p:sp>
        <p:nvSpPr>
          <p:cNvPr id="9" name="Tekstiruutu 8">
            <a:extLst>
              <a:ext uri="{FF2B5EF4-FFF2-40B4-BE49-F238E27FC236}">
                <a16:creationId xmlns:a16="http://schemas.microsoft.com/office/drawing/2014/main" id="{9E2CB822-518F-4C91-8EB4-A732CA8B7EFA}"/>
              </a:ext>
            </a:extLst>
          </p:cNvPr>
          <p:cNvSpPr txBox="1"/>
          <p:nvPr/>
        </p:nvSpPr>
        <p:spPr>
          <a:xfrm>
            <a:off x="7759312" y="6244511"/>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C3320DA-8611-4692-861C-E95ED916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7" y="314685"/>
            <a:ext cx="9936066" cy="5589037"/>
          </a:xfrm>
          <a:prstGeom prst="rect">
            <a:avLst/>
          </a:prstGeom>
        </p:spPr>
      </p:pic>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9" name="Ellipsi 8">
            <a:extLst>
              <a:ext uri="{FF2B5EF4-FFF2-40B4-BE49-F238E27FC236}">
                <a16:creationId xmlns:a16="http://schemas.microsoft.com/office/drawing/2014/main" id="{1026BAD1-8C2B-4FBF-9B44-7CE1CB78F802}"/>
              </a:ext>
            </a:extLst>
          </p:cNvPr>
          <p:cNvSpPr/>
          <p:nvPr/>
        </p:nvSpPr>
        <p:spPr>
          <a:xfrm>
            <a:off x="8046720" y="139512"/>
            <a:ext cx="3452397" cy="3518088"/>
          </a:xfrm>
          <a:prstGeom prst="ellipse">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C32F707E-1AD2-4AFD-9CF2-3533901C0659}"/>
              </a:ext>
            </a:extLst>
          </p:cNvPr>
          <p:cNvSpPr txBox="1"/>
          <p:nvPr/>
        </p:nvSpPr>
        <p:spPr>
          <a:xfrm>
            <a:off x="8532466" y="634012"/>
            <a:ext cx="2509934" cy="2308324"/>
          </a:xfrm>
          <a:prstGeom prst="rect">
            <a:avLst/>
          </a:prstGeom>
          <a:noFill/>
        </p:spPr>
        <p:txBody>
          <a:bodyPr wrap="square" rtlCol="0">
            <a:spAutoFit/>
          </a:bodyPr>
          <a:lstStyle/>
          <a:p>
            <a:pPr algn="ctr"/>
            <a:r>
              <a:rPr lang="fi-FI" sz="2400" dirty="0">
                <a:solidFill>
                  <a:schemeClr val="bg1"/>
                </a:solidFill>
                <a:latin typeface="Verdana" panose="020B0604030504040204" pitchFamily="34" charset="0"/>
                <a:ea typeface="Verdana" panose="020B0604030504040204" pitchFamily="34" charset="0"/>
              </a:rPr>
              <a:t>Onko elämässäsi voimavaroja </a:t>
            </a:r>
          </a:p>
          <a:p>
            <a:pPr algn="ctr"/>
            <a:r>
              <a:rPr lang="fi-FI" sz="2400" dirty="0">
                <a:solidFill>
                  <a:schemeClr val="bg1"/>
                </a:solidFill>
                <a:latin typeface="Verdana" panose="020B0604030504040204" pitchFamily="34" charset="0"/>
                <a:ea typeface="Verdana" panose="020B0604030504040204" pitchFamily="34" charset="0"/>
              </a:rPr>
              <a:t>ja aikaa </a:t>
            </a:r>
          </a:p>
          <a:p>
            <a:pPr algn="ctr"/>
            <a:r>
              <a:rPr lang="fi-FI" sz="2400" dirty="0">
                <a:solidFill>
                  <a:schemeClr val="bg1"/>
                </a:solidFill>
                <a:latin typeface="Verdana" panose="020B0604030504040204" pitchFamily="34" charset="0"/>
                <a:ea typeface="Verdana" panose="020B0604030504040204" pitchFamily="34" charset="0"/>
              </a:rPr>
              <a:t>omalle hyvinvoinnille?</a:t>
            </a:r>
          </a:p>
        </p:txBody>
      </p:sp>
      <p:sp>
        <p:nvSpPr>
          <p:cNvPr id="7" name="Tekstiruutu 6">
            <a:extLst>
              <a:ext uri="{FF2B5EF4-FFF2-40B4-BE49-F238E27FC236}">
                <a16:creationId xmlns:a16="http://schemas.microsoft.com/office/drawing/2014/main" id="{0AABE149-D6AA-4511-BFFD-88F39EFCE0F2}"/>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283" y="6037002"/>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Voimavarat ja aika muutokseen</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594784" y="1201865"/>
            <a:ext cx="11163299" cy="5262979"/>
          </a:xfrm>
          <a:prstGeom prst="rect">
            <a:avLst/>
          </a:prstGeom>
          <a:noFill/>
        </p:spPr>
        <p:txBody>
          <a:bodyPr wrap="square" rtlCol="0">
            <a:spAutoFit/>
          </a:bodyPr>
          <a:lstStyle/>
          <a:p>
            <a:pPr marL="342900" indent="-342900">
              <a:buFont typeface="Arial" panose="020B0604020202020204" pitchFamily="34" charset="0"/>
              <a:buChar char="•"/>
            </a:pPr>
            <a:r>
              <a:rPr lang="fi-FI" sz="2400" dirty="0">
                <a:latin typeface="Verdana" panose="020B0604030504040204" pitchFamily="34" charset="0"/>
                <a:ea typeface="Verdana" panose="020B0604030504040204" pitchFamily="34" charset="0"/>
              </a:rPr>
              <a:t>Onko arjessa hyvä tasapaino oman ajan ja voimavarojen suhteen? </a:t>
            </a:r>
          </a:p>
          <a:p>
            <a:pPr marL="342900" indent="-342900">
              <a:buFont typeface="Arial" panose="020B0604020202020204" pitchFamily="34" charset="0"/>
              <a:buChar char="•"/>
            </a:pPr>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400" dirty="0">
                <a:latin typeface="Verdana" panose="020B0604030504040204" pitchFamily="34" charset="0"/>
                <a:ea typeface="Verdana" panose="020B0604030504040204" pitchFamily="34" charset="0"/>
              </a:rPr>
              <a:t>Onko tarvetta muuttaa jotakin?</a:t>
            </a:r>
          </a:p>
          <a:p>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400" dirty="0">
                <a:latin typeface="Verdana" panose="020B0604030504040204" pitchFamily="34" charset="0"/>
                <a:ea typeface="Verdana" panose="020B0604030504040204" pitchFamily="34" charset="0"/>
              </a:rPr>
              <a:t>Mitä voisit tehdä, jotta omalle hyvinvoinnille ja itselle tärkeille asioille olisi enemmän aikaa ja voimavaroja?</a:t>
            </a:r>
          </a:p>
          <a:p>
            <a:r>
              <a:rPr lang="fi-FI" sz="2400" dirty="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r>
              <a:rPr lang="fi-FI" sz="2400" dirty="0">
                <a:latin typeface="Verdana" panose="020B0604030504040204" pitchFamily="34" charset="0"/>
                <a:ea typeface="Verdana" panose="020B0604030504040204" pitchFamily="34" charset="0"/>
              </a:rPr>
              <a:t>Voimavaroihin vaikuttaa monet tekijät, joihin emme voi vaikuttaa, kuten perimä, eletty elämä ja henkilökohtaiset ominaisuudet. Kuitenkin aina on tekijöitä, joihin voimme vaikuttaa </a:t>
            </a:r>
          </a:p>
          <a:p>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400" dirty="0">
                <a:latin typeface="Verdana" panose="020B0604030504040204" pitchFamily="34" charset="0"/>
                <a:ea typeface="Verdana" panose="020B0604030504040204" pitchFamily="34" charset="0"/>
              </a:rPr>
              <a:t>Yleisesti voimavaroja lisää: läheisten tuki, avun pyytäminen vaikeassa tilanteessa, pienien konkreettisten asioiden tekeminen, kyky nähdä asioiden monet puolet. </a:t>
            </a:r>
          </a:p>
        </p:txBody>
      </p:sp>
      <p:sp>
        <p:nvSpPr>
          <p:cNvPr id="6" name="Tekstiruutu 5">
            <a:extLst>
              <a:ext uri="{FF2B5EF4-FFF2-40B4-BE49-F238E27FC236}">
                <a16:creationId xmlns:a16="http://schemas.microsoft.com/office/drawing/2014/main" id="{66327FD6-D4C8-47F9-9E27-CD26BE022818}"/>
              </a:ext>
            </a:extLst>
          </p:cNvPr>
          <p:cNvSpPr txBox="1"/>
          <p:nvPr/>
        </p:nvSpPr>
        <p:spPr>
          <a:xfrm>
            <a:off x="7759312" y="6310956"/>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Mieliteko ruokaan – </a:t>
            </a:r>
          </a:p>
          <a:p>
            <a:pPr algn="ctr"/>
            <a:r>
              <a:rPr lang="fi-FI" sz="3200" dirty="0">
                <a:solidFill>
                  <a:schemeClr val="bg1"/>
                </a:solidFill>
                <a:latin typeface="Verdana" panose="020B0604030504040204" pitchFamily="34" charset="0"/>
              </a:rPr>
              <a:t>oletko tunteiden tai ajatusten vietävänä?</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5408" y="1461528"/>
            <a:ext cx="11161183" cy="482163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9600" dirty="0">
              <a:latin typeface="Verdana" panose="020B0604030504040204" pitchFamily="34" charset="0"/>
              <a:ea typeface="Verdana" panose="020B0604030504040204" pitchFamily="34" charset="0"/>
            </a:endParaRPr>
          </a:p>
          <a:p>
            <a:r>
              <a:rPr lang="fi-FI" sz="9600" dirty="0">
                <a:latin typeface="Verdana" panose="020B0604030504040204" pitchFamily="34" charset="0"/>
                <a:ea typeface="Verdana" panose="020B0604030504040204" pitchFamily="34" charset="0"/>
              </a:rPr>
              <a:t>Tunnista tunteesi ja ajatuksesi</a:t>
            </a:r>
          </a:p>
          <a:p>
            <a:pPr marL="0" indent="0">
              <a:buNone/>
            </a:pPr>
            <a:endParaRPr lang="fi-FI" sz="9600" dirty="0">
              <a:latin typeface="Verdana" panose="020B0604030504040204" pitchFamily="34" charset="0"/>
              <a:ea typeface="Verdana" panose="020B0604030504040204" pitchFamily="34" charset="0"/>
            </a:endParaRPr>
          </a:p>
          <a:p>
            <a:r>
              <a:rPr lang="fi-FI" sz="9600" dirty="0">
                <a:latin typeface="Verdana" panose="020B0604030504040204" pitchFamily="34" charset="0"/>
                <a:ea typeface="Verdana" panose="020B0604030504040204" pitchFamily="34" charset="0"/>
              </a:rPr>
              <a:t>Tunteista selviää tuntemalla </a:t>
            </a:r>
          </a:p>
          <a:p>
            <a:pPr marL="0" indent="0">
              <a:buNone/>
            </a:pPr>
            <a:endParaRPr lang="fi-FI" sz="9600" dirty="0">
              <a:latin typeface="Verdana" panose="020B0604030504040204" pitchFamily="34" charset="0"/>
              <a:ea typeface="Verdana" panose="020B0604030504040204" pitchFamily="34" charset="0"/>
            </a:endParaRPr>
          </a:p>
          <a:p>
            <a:r>
              <a:rPr lang="fi-FI" sz="9600" dirty="0">
                <a:latin typeface="Verdana" panose="020B0604030504040204" pitchFamily="34" charset="0"/>
                <a:ea typeface="Verdana" panose="020B0604030504040204" pitchFamily="34" charset="0"/>
              </a:rPr>
              <a:t>Ajatukset ovat vain ajatuksia, eivät aina tosiasioista</a:t>
            </a:r>
          </a:p>
          <a:p>
            <a:pPr marL="0" indent="0">
              <a:buNone/>
            </a:pPr>
            <a:endParaRPr lang="fi-FI" sz="9600" dirty="0">
              <a:latin typeface="Verdana" panose="020B0604030504040204" pitchFamily="34" charset="0"/>
              <a:ea typeface="Verdana" panose="020B0604030504040204" pitchFamily="34" charset="0"/>
            </a:endParaRPr>
          </a:p>
          <a:p>
            <a:r>
              <a:rPr lang="fi-FI" sz="9600" dirty="0">
                <a:latin typeface="Verdana" panose="020B0604030504040204" pitchFamily="34" charset="0"/>
                <a:ea typeface="Verdana" panose="020B0604030504040204" pitchFamily="34" charset="0"/>
              </a:rPr>
              <a:t>Tunnistatko tunteesi ja osaatko ottaa välimatkaa ajatuksiisi?</a:t>
            </a:r>
          </a:p>
          <a:p>
            <a:pPr marL="0" indent="0">
              <a:buNone/>
            </a:pPr>
            <a:endParaRPr lang="fi-FI" sz="9600" dirty="0">
              <a:latin typeface="Verdana" panose="020B0604030504040204" pitchFamily="34" charset="0"/>
              <a:ea typeface="Verdana" panose="020B0604030504040204" pitchFamily="34" charset="0"/>
            </a:endParaRPr>
          </a:p>
          <a:p>
            <a:r>
              <a:rPr lang="fi-FI" sz="9600" dirty="0">
                <a:latin typeface="Verdana" panose="020B0604030504040204" pitchFamily="34" charset="0"/>
                <a:ea typeface="Verdana" panose="020B0604030504040204" pitchFamily="34" charset="0"/>
              </a:rPr>
              <a:t>Harjoitellaan yhdessä: </a:t>
            </a:r>
          </a:p>
          <a:p>
            <a:pPr marL="0" indent="0">
              <a:buNone/>
            </a:pPr>
            <a:r>
              <a:rPr lang="fi-FI" sz="9600" dirty="0">
                <a:latin typeface="Verdana" panose="020B0604030504040204" pitchFamily="34" charset="0"/>
                <a:ea typeface="Verdana" panose="020B0604030504040204" pitchFamily="34" charset="0"/>
                <a:hlinkClick r:id="rId4"/>
              </a:rPr>
              <a:t>Matkustajat bussissa </a:t>
            </a:r>
            <a:r>
              <a:rPr lang="fi-FI" sz="9600" dirty="0">
                <a:latin typeface="Verdana" panose="020B0604030504040204" pitchFamily="34" charset="0"/>
                <a:ea typeface="Verdana" panose="020B0604030504040204" pitchFamily="34" charset="0"/>
                <a:hlinkClick r:id="rId5"/>
              </a:rPr>
              <a:t>–</a:t>
            </a:r>
            <a:r>
              <a:rPr lang="fi-FI" sz="9600" dirty="0">
                <a:latin typeface="Verdana" panose="020B0604030504040204" pitchFamily="34" charset="0"/>
                <a:ea typeface="Verdana" panose="020B0604030504040204" pitchFamily="34" charset="0"/>
                <a:hlinkClick r:id="rId4"/>
              </a:rPr>
              <a:t>harjoitus</a:t>
            </a:r>
            <a:endParaRPr lang="fi-FI" sz="9600" dirty="0">
              <a:latin typeface="Verdana" panose="020B0604030504040204" pitchFamily="34" charset="0"/>
              <a:ea typeface="Verdana" panose="020B0604030504040204" pitchFamily="34" charset="0"/>
            </a:endParaRPr>
          </a:p>
          <a:p>
            <a:pPr marL="0" indent="0">
              <a:buNone/>
            </a:pPr>
            <a:r>
              <a:rPr lang="en-US" sz="9600" dirty="0" err="1">
                <a:latin typeface="Verdana" panose="020B0604030504040204" pitchFamily="34" charset="0"/>
                <a:ea typeface="Verdana" panose="020B0604030504040204" pitchFamily="34" charset="0"/>
                <a:hlinkClick r:id="rId5"/>
              </a:rPr>
              <a:t>Tietoinen</a:t>
            </a:r>
            <a:r>
              <a:rPr lang="en-US" sz="9600" dirty="0">
                <a:latin typeface="Verdana" panose="020B0604030504040204" pitchFamily="34" charset="0"/>
                <a:ea typeface="Verdana" panose="020B0604030504040204" pitchFamily="34" charset="0"/>
                <a:hlinkClick r:id="rId5"/>
              </a:rPr>
              <a:t> </a:t>
            </a:r>
            <a:r>
              <a:rPr lang="en-US" sz="9600" dirty="0" err="1">
                <a:latin typeface="Verdana" panose="020B0604030504040204" pitchFamily="34" charset="0"/>
                <a:ea typeface="Verdana" panose="020B0604030504040204" pitchFamily="34" charset="0"/>
                <a:hlinkClick r:id="rId5"/>
              </a:rPr>
              <a:t>istuminen</a:t>
            </a:r>
            <a:r>
              <a:rPr lang="en-US" sz="9600" dirty="0">
                <a:latin typeface="Verdana" panose="020B0604030504040204" pitchFamily="34" charset="0"/>
                <a:ea typeface="Verdana" panose="020B0604030504040204" pitchFamily="34" charset="0"/>
                <a:hlinkClick r:id="rId5"/>
              </a:rPr>
              <a:t> -</a:t>
            </a:r>
            <a:r>
              <a:rPr lang="en-US" sz="9600" dirty="0" err="1">
                <a:latin typeface="Verdana" panose="020B0604030504040204" pitchFamily="34" charset="0"/>
                <a:ea typeface="Verdana" panose="020B0604030504040204" pitchFamily="34" charset="0"/>
                <a:hlinkClick r:id="rId5"/>
              </a:rPr>
              <a:t>harjoitus</a:t>
            </a:r>
            <a:endParaRPr lang="en-US" sz="9600" dirty="0">
              <a:latin typeface="Verdana" panose="020B0604030504040204" pitchFamily="34" charset="0"/>
              <a:ea typeface="Verdana" panose="020B0604030504040204" pitchFamily="34" charset="0"/>
            </a:endParaRPr>
          </a:p>
          <a:p>
            <a:pPr marL="0" indent="0">
              <a:buNone/>
            </a:pPr>
            <a:r>
              <a:rPr lang="en-US" sz="9600" dirty="0" err="1">
                <a:latin typeface="Verdana" panose="020B0604030504040204" pitchFamily="34" charset="0"/>
                <a:ea typeface="Verdana" panose="020B0604030504040204" pitchFamily="34" charset="0"/>
                <a:hlinkClick r:id="rId6"/>
              </a:rPr>
              <a:t>Tarkkailija-harjoitus</a:t>
            </a:r>
            <a:endParaRPr lang="en-US" sz="96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a:p>
            <a:endParaRPr lang="en-US" dirty="0"/>
          </a:p>
        </p:txBody>
      </p:sp>
      <p:sp>
        <p:nvSpPr>
          <p:cNvPr id="6" name="Tekstiruutu 5">
            <a:extLst>
              <a:ext uri="{FF2B5EF4-FFF2-40B4-BE49-F238E27FC236}">
                <a16:creationId xmlns:a16="http://schemas.microsoft.com/office/drawing/2014/main" id="{D784EC9A-730A-4B45-BA60-86DA43ADBDB8}"/>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Mitä jatkossa?</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4585871"/>
          </a:xfrm>
          <a:prstGeom prst="rect">
            <a:avLst/>
          </a:prstGeom>
          <a:noFill/>
        </p:spPr>
        <p:txBody>
          <a:bodyPr wrap="square" rtlCol="0">
            <a:spAutoFit/>
          </a:bodyPr>
          <a:lstStyle/>
          <a:p>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Ohjattu vaihe päättyy</a:t>
            </a: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Verkkopuntarin materiaali on käytössäsi vuoden ajan aloituksesta</a:t>
            </a: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Ohjatun vaiheen jälkeen saat kuukausiteemaisesti viikkohaasteita liittyen ravitsemukseen, liikuntaan, voimavaroihin ja lepoon</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12 kk tapaaminen __/__ 20__</a:t>
            </a:r>
          </a:p>
          <a:p>
            <a:endParaRPr lang="fi-FI"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p:txBody>
      </p:sp>
      <p:sp>
        <p:nvSpPr>
          <p:cNvPr id="6" name="Tekstiruutu 5">
            <a:extLst>
              <a:ext uri="{FF2B5EF4-FFF2-40B4-BE49-F238E27FC236}">
                <a16:creationId xmlns:a16="http://schemas.microsoft.com/office/drawing/2014/main" id="{929ACA15-7769-4421-8885-32D34EAF038F}"/>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1735</Words>
  <Application>Microsoft Office PowerPoint</Application>
  <PresentationFormat>Bredbild</PresentationFormat>
  <Paragraphs>169</Paragraphs>
  <Slides>11</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Calibri Light</vt:lpstr>
      <vt:lpstr>Verdana</vt:lpstr>
      <vt:lpstr>Wingdings</vt:lpstr>
      <vt:lpstr>Office-teema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41</cp:revision>
  <dcterms:created xsi:type="dcterms:W3CDTF">2020-04-23T05:12:49Z</dcterms:created>
  <dcterms:modified xsi:type="dcterms:W3CDTF">2024-03-07T08:57:27Z</dcterms:modified>
</cp:coreProperties>
</file>